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21" r:id="rId2"/>
    <p:sldId id="356" r:id="rId3"/>
    <p:sldId id="383" r:id="rId4"/>
    <p:sldId id="384" r:id="rId5"/>
    <p:sldId id="388" r:id="rId6"/>
    <p:sldId id="377" r:id="rId7"/>
    <p:sldId id="385" r:id="rId8"/>
    <p:sldId id="386" r:id="rId9"/>
    <p:sldId id="387" r:id="rId10"/>
    <p:sldId id="389" r:id="rId11"/>
    <p:sldId id="382" r:id="rId12"/>
    <p:sldId id="357" r:id="rId13"/>
    <p:sldId id="390" r:id="rId14"/>
    <p:sldId id="392" r:id="rId15"/>
    <p:sldId id="391" r:id="rId16"/>
    <p:sldId id="393" r:id="rId17"/>
    <p:sldId id="394" r:id="rId18"/>
    <p:sldId id="395" r:id="rId19"/>
    <p:sldId id="401" r:id="rId20"/>
    <p:sldId id="397" r:id="rId21"/>
    <p:sldId id="398" r:id="rId22"/>
    <p:sldId id="399" r:id="rId23"/>
    <p:sldId id="400" r:id="rId24"/>
    <p:sldId id="3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FFFF99"/>
    <a:srgbClr val="FE8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2" autoAdjust="0"/>
    <p:restoredTop sz="69263" autoAdjust="0"/>
  </p:normalViewPr>
  <p:slideViewPr>
    <p:cSldViewPr snapToGrid="0">
      <p:cViewPr varScale="1">
        <p:scale>
          <a:sx n="47" d="100"/>
          <a:sy n="47" d="100"/>
        </p:scale>
        <p:origin x="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B7169-8937-4B30-9FEC-F9372966B25C}"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1F64F-A3CF-4780-8F4B-5AF26650F062}" type="slidenum">
              <a:rPr lang="en-US" smtClean="0"/>
              <a:t>‹#›</a:t>
            </a:fld>
            <a:endParaRPr lang="en-US"/>
          </a:p>
        </p:txBody>
      </p:sp>
    </p:spTree>
    <p:extLst>
      <p:ext uri="{BB962C8B-B14F-4D97-AF65-F5344CB8AC3E}">
        <p14:creationId xmlns:p14="http://schemas.microsoft.com/office/powerpoint/2010/main" val="361469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n.gov/health/health-program-areas/statistics/health-data/birth-statistic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tr.org/healthsmart/standards/national-health-education-standards/" TargetMode="External"/><Relationship Id="rId7" Type="http://schemas.openxmlformats.org/officeDocument/2006/relationships/hyperlink" Target="https://www.etr.org/healthsmart/standards/sel-skill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etr.org/healthsmart/standards/hecat/" TargetMode="External"/><Relationship Id="rId5" Type="http://schemas.openxmlformats.org/officeDocument/2006/relationships/hyperlink" Target="https://www.etr.org/healthsmart/standards/characteristics-of-effective-curricula/" TargetMode="External"/><Relationship Id="rId4" Type="http://schemas.openxmlformats.org/officeDocument/2006/relationships/hyperlink" Target="https://www.etr.org/healthsmart/about-healthsmart/cdc-areas-of-ris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1</a:t>
            </a:fld>
            <a:endParaRPr lang="en-US"/>
          </a:p>
        </p:txBody>
      </p:sp>
    </p:spTree>
    <p:extLst>
      <p:ext uri="{BB962C8B-B14F-4D97-AF65-F5344CB8AC3E}">
        <p14:creationId xmlns:p14="http://schemas.microsoft.com/office/powerpoint/2010/main" val="347880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obtained from TN Department of Health Birth Statistic site: </a:t>
            </a:r>
            <a:r>
              <a:rPr lang="en-US" dirty="0">
                <a:hlinkClick r:id="rId3"/>
              </a:rPr>
              <a:t>Birth Statistics (tn.gov)</a:t>
            </a:r>
            <a:endParaRPr lang="en-US" dirty="0"/>
          </a:p>
          <a:p>
            <a:endParaRPr lang="en-US" dirty="0"/>
          </a:p>
          <a:p>
            <a:r>
              <a:rPr lang="en-US" dirty="0"/>
              <a:t>Limitation: most recent publicly available data is from 2018 or 2019 depending on the variable. </a:t>
            </a:r>
          </a:p>
          <a:p>
            <a:endParaRPr lang="en-US" dirty="0"/>
          </a:p>
          <a:p>
            <a:r>
              <a:rPr lang="en-US" sz="1800" b="1" i="0" u="none" strike="noStrike" dirty="0">
                <a:solidFill>
                  <a:srgbClr val="000000"/>
                </a:solidFill>
                <a:effectLst/>
                <a:latin typeface="Arial" panose="020B0604020202020204" pitchFamily="34" charset="0"/>
              </a:rPr>
              <a:t>SOURCE: TENNESSEE BIRTH, FETAL DEATH, AND INDUCED TERMINATION OF PREGNANCY STATISTICAL FILES, 2019, TENNESSEE DEPARTMENT OF HEALTH, DIVISION OF VITAL RECORDS AND STATISTICS. RATES CALCULATED BASED ON TOTAL POPULATION COUNTS FROM THE TENNESSEE POPULATION ESTIMATES PROGRAM, 2019, TENNESSEE DEPARTMENT OF HEALTH, DIVISION OF POPULATION HEALTH ASSESSMENT.</a:t>
            </a:r>
            <a:r>
              <a:rPr lang="en-US" dirty="0"/>
              <a:t> </a:t>
            </a:r>
          </a:p>
          <a:p>
            <a:endParaRPr lang="en-US" dirty="0"/>
          </a:p>
          <a:p>
            <a:r>
              <a:rPr lang="en-US" sz="1800" b="1" i="0" u="none" strike="noStrike" dirty="0">
                <a:solidFill>
                  <a:srgbClr val="000000"/>
                </a:solidFill>
                <a:effectLst/>
                <a:latin typeface="Arial" panose="020B0604020202020204" pitchFamily="34" charset="0"/>
              </a:rPr>
              <a:t>SOME FIGURES NOT DISPLAYED ACCORDING TO THE TENNESSEE DEPARTMENT OF HEALTH GUIDELINES FOR RELEASE OF AGGREGATE DATA TO THE PUBLIC.</a:t>
            </a:r>
            <a:r>
              <a:rPr lang="en-US" dirty="0"/>
              <a:t> </a:t>
            </a:r>
            <a:r>
              <a:rPr lang="en-US" sz="1800" b="1" i="0" u="none" strike="noStrike" dirty="0">
                <a:solidFill>
                  <a:srgbClr val="000000"/>
                </a:solidFill>
                <a:effectLst/>
                <a:latin typeface="Arial" panose="020B0604020202020204" pitchFamily="34" charset="0"/>
              </a:rPr>
              <a:t>NOTE: PREGNANCIES INCLUDE REPORTED FETAL DEATHS, INDUCED TERMINATIONS, AND LIVE BIRTHS</a:t>
            </a:r>
            <a:r>
              <a:rPr lang="en-US" dirty="0"/>
              <a:t> </a:t>
            </a:r>
          </a:p>
        </p:txBody>
      </p:sp>
      <p:sp>
        <p:nvSpPr>
          <p:cNvPr id="4" name="Slide Number Placeholder 3"/>
          <p:cNvSpPr>
            <a:spLocks noGrp="1"/>
          </p:cNvSpPr>
          <p:nvPr>
            <p:ph type="sldNum" sz="quarter" idx="5"/>
          </p:nvPr>
        </p:nvSpPr>
        <p:spPr/>
        <p:txBody>
          <a:bodyPr/>
          <a:lstStyle/>
          <a:p>
            <a:fld id="{C111F64F-A3CF-4780-8F4B-5AF26650F062}" type="slidenum">
              <a:rPr lang="en-US" smtClean="0"/>
              <a:t>10</a:t>
            </a:fld>
            <a:endParaRPr lang="en-US"/>
          </a:p>
        </p:txBody>
      </p:sp>
    </p:spTree>
    <p:extLst>
      <p:ext uri="{BB962C8B-B14F-4D97-AF65-F5344CB8AC3E}">
        <p14:creationId xmlns:p14="http://schemas.microsoft.com/office/powerpoint/2010/main" val="13174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31E29"/>
                </a:solidFill>
                <a:effectLst/>
                <a:latin typeface="Open Sans" panose="020B0606030504020204" pitchFamily="34" charset="0"/>
              </a:rPr>
              <a:t>Every Tennessee county has a local health department and some of Tennessee's larger counties have multiple health department facilities. A total of 89, primarily rural, county health departments operate under the Tennessee Department of Health in Nashville. The TDH Commissioner appoints the directors for these 89 local health departments, grouped into seven regions and served by a TDH Regional Office.  The public health services provided at the 89, rural health departments vary, reflecting population health needs and the capacity of funding available year-to-year. </a:t>
            </a:r>
          </a:p>
          <a:p>
            <a:endParaRPr lang="en-US" b="0" i="0" dirty="0">
              <a:solidFill>
                <a:srgbClr val="131E29"/>
              </a:solidFill>
              <a:effectLst/>
              <a:latin typeface="Open Sans" panose="020B0606030504020204" pitchFamily="34" charset="0"/>
            </a:endParaRPr>
          </a:p>
          <a:p>
            <a:r>
              <a:rPr lang="en-US" b="0" i="0" dirty="0">
                <a:solidFill>
                  <a:srgbClr val="131E29"/>
                </a:solidFill>
                <a:effectLst/>
                <a:latin typeface="Open Sans" panose="020B0606030504020204" pitchFamily="34" charset="0"/>
              </a:rPr>
              <a:t>Tennessee's six larger, urban counties – Madison, Shelby, Knox, Davidson, Hamilton and Sullivan – have health departments that operate under local governance, and also work closely with the Tennessee Department of Health. Directors of the six larger, urban county health departments are appointed by their county leadership.  In some instances, a health board appointed by the mayor will provide recommendations regarding these appointments. Services provided the six, urban health departments vary, reflecting population health needs and the capacity of funding available from year to year. Here are links to the urban county health departments in Tennessee:</a:t>
            </a:r>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11</a:t>
            </a:fld>
            <a:endParaRPr lang="en-US"/>
          </a:p>
        </p:txBody>
      </p:sp>
    </p:spTree>
    <p:extLst>
      <p:ext uri="{BB962C8B-B14F-4D97-AF65-F5344CB8AC3E}">
        <p14:creationId xmlns:p14="http://schemas.microsoft.com/office/powerpoint/2010/main" val="56195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12</a:t>
            </a:fld>
            <a:endParaRPr lang="en-US"/>
          </a:p>
        </p:txBody>
      </p:sp>
    </p:spTree>
    <p:extLst>
      <p:ext uri="{BB962C8B-B14F-4D97-AF65-F5344CB8AC3E}">
        <p14:creationId xmlns:p14="http://schemas.microsoft.com/office/powerpoint/2010/main" val="1981283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13</a:t>
            </a:fld>
            <a:endParaRPr lang="en-US"/>
          </a:p>
        </p:txBody>
      </p:sp>
    </p:spTree>
    <p:extLst>
      <p:ext uri="{BB962C8B-B14F-4D97-AF65-F5344CB8AC3E}">
        <p14:creationId xmlns:p14="http://schemas.microsoft.com/office/powerpoint/2010/main" val="132574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counties may have data suppressed due to TDH data sharing and aggregation rules.  This protects individuals who may be identifiable in smaller communities with fewer </a:t>
            </a:r>
            <a:r>
              <a:rPr lang="en-US" dirty="0" err="1"/>
              <a:t>prengnacies</a:t>
            </a:r>
            <a:r>
              <a:rPr lang="en-US" dirty="0"/>
              <a:t>. </a:t>
            </a:r>
          </a:p>
          <a:p>
            <a:endParaRPr lang="en-US" dirty="0"/>
          </a:p>
          <a:p>
            <a:r>
              <a:rPr lang="en-US" dirty="0"/>
              <a:t>Pregnancy rate for state for </a:t>
            </a:r>
            <a:r>
              <a:rPr lang="en-US" b="1" dirty="0"/>
              <a:t>10-14 year </a:t>
            </a:r>
            <a:r>
              <a:rPr lang="en-US" b="1" dirty="0" err="1"/>
              <a:t>olds</a:t>
            </a:r>
            <a:r>
              <a:rPr lang="en-US" b="1" dirty="0"/>
              <a:t> </a:t>
            </a:r>
            <a:r>
              <a:rPr lang="en-US" dirty="0"/>
              <a:t>higher than that for counties in NER. </a:t>
            </a:r>
          </a:p>
          <a:p>
            <a:r>
              <a:rPr lang="en-US" dirty="0"/>
              <a:t>Johnson and Hancock counties have higher rates in </a:t>
            </a:r>
            <a:r>
              <a:rPr lang="en-US" b="1" dirty="0"/>
              <a:t>15-17 year old </a:t>
            </a:r>
            <a:r>
              <a:rPr lang="en-US" dirty="0"/>
              <a:t>population than state overall.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14</a:t>
            </a:fld>
            <a:endParaRPr lang="en-US"/>
          </a:p>
        </p:txBody>
      </p:sp>
    </p:spTree>
    <p:extLst>
      <p:ext uri="{BB962C8B-B14F-4D97-AF65-F5344CB8AC3E}">
        <p14:creationId xmlns:p14="http://schemas.microsoft.com/office/powerpoint/2010/main" val="268270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1" dirty="0"/>
              <a:t>18-19 year </a:t>
            </a:r>
            <a:r>
              <a:rPr lang="en-US" b="1" dirty="0" err="1"/>
              <a:t>olds</a:t>
            </a:r>
            <a:r>
              <a:rPr lang="en-US" dirty="0"/>
              <a:t>, most of NER rates are higher than the state median rate.</a:t>
            </a:r>
          </a:p>
          <a:p>
            <a:r>
              <a:rPr lang="en-US" dirty="0"/>
              <a:t>When you expand population to 15-44 year </a:t>
            </a:r>
            <a:r>
              <a:rPr lang="en-US" dirty="0" err="1"/>
              <a:t>olds</a:t>
            </a:r>
            <a:r>
              <a:rPr lang="en-US" dirty="0"/>
              <a:t>, pregnancy rate for state higher than for NER counties.</a:t>
            </a:r>
          </a:p>
          <a:p>
            <a:endParaRPr lang="en-US" dirty="0"/>
          </a:p>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15</a:t>
            </a:fld>
            <a:endParaRPr lang="en-US"/>
          </a:p>
        </p:txBody>
      </p:sp>
    </p:spTree>
    <p:extLst>
      <p:ext uri="{BB962C8B-B14F-4D97-AF65-F5344CB8AC3E}">
        <p14:creationId xmlns:p14="http://schemas.microsoft.com/office/powerpoint/2010/main" val="57555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a:t>
            </a:r>
          </a:p>
          <a:p>
            <a:r>
              <a:rPr lang="en-US" dirty="0"/>
              <a:t>Overall, downward trends for 18-19 and 15-17 year age groups</a:t>
            </a:r>
          </a:p>
          <a:p>
            <a:r>
              <a:rPr lang="en-US" dirty="0"/>
              <a:t>Slight increase in 10-14 year group</a:t>
            </a:r>
          </a:p>
        </p:txBody>
      </p:sp>
      <p:sp>
        <p:nvSpPr>
          <p:cNvPr id="4" name="Slide Number Placeholder 3"/>
          <p:cNvSpPr>
            <a:spLocks noGrp="1"/>
          </p:cNvSpPr>
          <p:nvPr>
            <p:ph type="sldNum" sz="quarter" idx="5"/>
          </p:nvPr>
        </p:nvSpPr>
        <p:spPr/>
        <p:txBody>
          <a:bodyPr/>
          <a:lstStyle/>
          <a:p>
            <a:fld id="{C111F64F-A3CF-4780-8F4B-5AF26650F062}" type="slidenum">
              <a:rPr lang="en-US" smtClean="0"/>
              <a:t>16</a:t>
            </a:fld>
            <a:endParaRPr lang="en-US"/>
          </a:p>
        </p:txBody>
      </p:sp>
    </p:spTree>
    <p:extLst>
      <p:ext uri="{BB962C8B-B14F-4D97-AF65-F5344CB8AC3E}">
        <p14:creationId xmlns:p14="http://schemas.microsoft.com/office/powerpoint/2010/main" val="239778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downward trend in all age groupings</a:t>
            </a:r>
          </a:p>
        </p:txBody>
      </p:sp>
      <p:sp>
        <p:nvSpPr>
          <p:cNvPr id="4" name="Slide Number Placeholder 3"/>
          <p:cNvSpPr>
            <a:spLocks noGrp="1"/>
          </p:cNvSpPr>
          <p:nvPr>
            <p:ph type="sldNum" sz="quarter" idx="5"/>
          </p:nvPr>
        </p:nvSpPr>
        <p:spPr/>
        <p:txBody>
          <a:bodyPr/>
          <a:lstStyle/>
          <a:p>
            <a:fld id="{C111F64F-A3CF-4780-8F4B-5AF26650F062}" type="slidenum">
              <a:rPr lang="en-US" smtClean="0"/>
              <a:t>17</a:t>
            </a:fld>
            <a:endParaRPr lang="en-US"/>
          </a:p>
        </p:txBody>
      </p:sp>
    </p:spTree>
    <p:extLst>
      <p:ext uri="{BB962C8B-B14F-4D97-AF65-F5344CB8AC3E}">
        <p14:creationId xmlns:p14="http://schemas.microsoft.com/office/powerpoint/2010/main" val="2682744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downward trend for 10-14 and 15-17, steady for 18-19 group. </a:t>
            </a:r>
          </a:p>
        </p:txBody>
      </p:sp>
      <p:sp>
        <p:nvSpPr>
          <p:cNvPr id="4" name="Slide Number Placeholder 3"/>
          <p:cNvSpPr>
            <a:spLocks noGrp="1"/>
          </p:cNvSpPr>
          <p:nvPr>
            <p:ph type="sldNum" sz="quarter" idx="5"/>
          </p:nvPr>
        </p:nvSpPr>
        <p:spPr/>
        <p:txBody>
          <a:bodyPr/>
          <a:lstStyle/>
          <a:p>
            <a:fld id="{C111F64F-A3CF-4780-8F4B-5AF26650F062}" type="slidenum">
              <a:rPr lang="en-US" smtClean="0"/>
              <a:t>18</a:t>
            </a:fld>
            <a:endParaRPr lang="en-US"/>
          </a:p>
        </p:txBody>
      </p:sp>
    </p:spTree>
    <p:extLst>
      <p:ext uri="{BB962C8B-B14F-4D97-AF65-F5344CB8AC3E}">
        <p14:creationId xmlns:p14="http://schemas.microsoft.com/office/powerpoint/2010/main" val="288387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Downward or steady for all age groups.</a:t>
            </a:r>
          </a:p>
        </p:txBody>
      </p:sp>
      <p:sp>
        <p:nvSpPr>
          <p:cNvPr id="4" name="Slide Number Placeholder 3"/>
          <p:cNvSpPr>
            <a:spLocks noGrp="1"/>
          </p:cNvSpPr>
          <p:nvPr>
            <p:ph type="sldNum" sz="quarter" idx="5"/>
          </p:nvPr>
        </p:nvSpPr>
        <p:spPr/>
        <p:txBody>
          <a:bodyPr/>
          <a:lstStyle/>
          <a:p>
            <a:fld id="{C111F64F-A3CF-4780-8F4B-5AF26650F062}" type="slidenum">
              <a:rPr lang="en-US" smtClean="0"/>
              <a:t>19</a:t>
            </a:fld>
            <a:endParaRPr lang="en-US"/>
          </a:p>
        </p:txBody>
      </p:sp>
    </p:spTree>
    <p:extLst>
      <p:ext uri="{BB962C8B-B14F-4D97-AF65-F5344CB8AC3E}">
        <p14:creationId xmlns:p14="http://schemas.microsoft.com/office/powerpoint/2010/main" val="130115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2</a:t>
            </a:fld>
            <a:endParaRPr lang="en-US"/>
          </a:p>
        </p:txBody>
      </p:sp>
    </p:spTree>
    <p:extLst>
      <p:ext uri="{BB962C8B-B14F-4D97-AF65-F5344CB8AC3E}">
        <p14:creationId xmlns:p14="http://schemas.microsoft.com/office/powerpoint/2010/main" val="1611795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slightly downward trend for all groups, however for 15-17 year </a:t>
            </a:r>
            <a:r>
              <a:rPr lang="en-US" dirty="0" err="1"/>
              <a:t>olds</a:t>
            </a:r>
            <a:r>
              <a:rPr lang="en-US" dirty="0"/>
              <a:t>, some of that could be due to abnormally low # reported 2015.</a:t>
            </a:r>
          </a:p>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20</a:t>
            </a:fld>
            <a:endParaRPr lang="en-US"/>
          </a:p>
        </p:txBody>
      </p:sp>
    </p:spTree>
    <p:extLst>
      <p:ext uri="{BB962C8B-B14F-4D97-AF65-F5344CB8AC3E}">
        <p14:creationId xmlns:p14="http://schemas.microsoft.com/office/powerpoint/2010/main" val="2531568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downward trends from 2009, but increases from 2017-2018 across all age groups is noteworthy. </a:t>
            </a:r>
          </a:p>
        </p:txBody>
      </p:sp>
      <p:sp>
        <p:nvSpPr>
          <p:cNvPr id="4" name="Slide Number Placeholder 3"/>
          <p:cNvSpPr>
            <a:spLocks noGrp="1"/>
          </p:cNvSpPr>
          <p:nvPr>
            <p:ph type="sldNum" sz="quarter" idx="5"/>
          </p:nvPr>
        </p:nvSpPr>
        <p:spPr/>
        <p:txBody>
          <a:bodyPr/>
          <a:lstStyle/>
          <a:p>
            <a:fld id="{C111F64F-A3CF-4780-8F4B-5AF26650F062}" type="slidenum">
              <a:rPr lang="en-US" smtClean="0"/>
              <a:t>21</a:t>
            </a:fld>
            <a:endParaRPr lang="en-US"/>
          </a:p>
        </p:txBody>
      </p:sp>
    </p:spTree>
    <p:extLst>
      <p:ext uri="{BB962C8B-B14F-4D97-AF65-F5344CB8AC3E}">
        <p14:creationId xmlns:p14="http://schemas.microsoft.com/office/powerpoint/2010/main" val="239133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downward for 18-19 and 15-17, but slight increase overall for 10-14 years.</a:t>
            </a:r>
          </a:p>
        </p:txBody>
      </p:sp>
      <p:sp>
        <p:nvSpPr>
          <p:cNvPr id="4" name="Slide Number Placeholder 3"/>
          <p:cNvSpPr>
            <a:spLocks noGrp="1"/>
          </p:cNvSpPr>
          <p:nvPr>
            <p:ph type="sldNum" sz="quarter" idx="5"/>
          </p:nvPr>
        </p:nvSpPr>
        <p:spPr/>
        <p:txBody>
          <a:bodyPr/>
          <a:lstStyle/>
          <a:p>
            <a:fld id="{C111F64F-A3CF-4780-8F4B-5AF26650F062}" type="slidenum">
              <a:rPr lang="en-US" smtClean="0"/>
              <a:t>22</a:t>
            </a:fld>
            <a:endParaRPr lang="en-US"/>
          </a:p>
        </p:txBody>
      </p:sp>
    </p:spTree>
    <p:extLst>
      <p:ext uri="{BB962C8B-B14F-4D97-AF65-F5344CB8AC3E}">
        <p14:creationId xmlns:p14="http://schemas.microsoft.com/office/powerpoint/2010/main" val="2405534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23</a:t>
            </a:fld>
            <a:endParaRPr lang="en-US"/>
          </a:p>
        </p:txBody>
      </p:sp>
    </p:spTree>
    <p:extLst>
      <p:ext uri="{BB962C8B-B14F-4D97-AF65-F5344CB8AC3E}">
        <p14:creationId xmlns:p14="http://schemas.microsoft.com/office/powerpoint/2010/main" val="2881692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24</a:t>
            </a:fld>
            <a:endParaRPr lang="en-US"/>
          </a:p>
        </p:txBody>
      </p:sp>
    </p:spTree>
    <p:extLst>
      <p:ext uri="{BB962C8B-B14F-4D97-AF65-F5344CB8AC3E}">
        <p14:creationId xmlns:p14="http://schemas.microsoft.com/office/powerpoint/2010/main" val="378641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3</a:t>
            </a:fld>
            <a:endParaRPr lang="en-US"/>
          </a:p>
        </p:txBody>
      </p:sp>
    </p:spTree>
    <p:extLst>
      <p:ext uri="{BB962C8B-B14F-4D97-AF65-F5344CB8AC3E}">
        <p14:creationId xmlns:p14="http://schemas.microsoft.com/office/powerpoint/2010/main" val="51877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2400" b="1" dirty="0">
                <a:solidFill>
                  <a:srgbClr val="131E29"/>
                </a:solidFill>
                <a:latin typeface="Open Sans" panose="020B0606030504020204" pitchFamily="34" charset="0"/>
              </a:rPr>
              <a:t>R</a:t>
            </a:r>
            <a:r>
              <a:rPr lang="en-US" sz="2400" b="1" i="0" dirty="0">
                <a:solidFill>
                  <a:srgbClr val="131E29"/>
                </a:solidFill>
                <a:effectLst/>
                <a:latin typeface="Open Sans" panose="020B0606030504020204" pitchFamily="34" charset="0"/>
              </a:rPr>
              <a:t>educe the Incidence of Teen Pregnancy in Tennessee</a:t>
            </a:r>
            <a:endParaRPr lang="en-US" sz="2000" b="0" i="0" dirty="0">
              <a:solidFill>
                <a:srgbClr val="131E29"/>
              </a:solidFill>
              <a:effectLst/>
              <a:latin typeface="Open Sans" panose="020B0606030504020204" pitchFamily="34" charset="0"/>
            </a:endParaRPr>
          </a:p>
          <a:p>
            <a:pPr lvl="1" algn="l">
              <a:spcAft>
                <a:spcPts val="600"/>
              </a:spcAft>
            </a:pPr>
            <a:r>
              <a:rPr lang="en-US" sz="2000" b="0" i="0" dirty="0">
                <a:solidFill>
                  <a:srgbClr val="131E29"/>
                </a:solidFill>
                <a:effectLst/>
                <a:latin typeface="Open Sans" panose="020B0606030504020204" pitchFamily="34" charset="0"/>
              </a:rPr>
              <a:t>Provide information, program, strategies and activities for parents, teens and educators in the community </a:t>
            </a:r>
          </a:p>
          <a:p>
            <a:pPr marL="457200" indent="-457200">
              <a:buFont typeface="+mj-lt"/>
              <a:buAutoNum type="arabicPeriod"/>
            </a:pPr>
            <a:r>
              <a:rPr lang="en-US" sz="2400" b="1" i="0" dirty="0">
                <a:solidFill>
                  <a:srgbClr val="131E29"/>
                </a:solidFill>
                <a:effectLst/>
                <a:latin typeface="Open Sans" panose="020B0606030504020204" pitchFamily="34" charset="0"/>
              </a:rPr>
              <a:t>Promote Total Community Involvement</a:t>
            </a:r>
          </a:p>
          <a:p>
            <a:pPr lvl="1">
              <a:spcAft>
                <a:spcPts val="600"/>
              </a:spcAft>
            </a:pPr>
            <a:r>
              <a:rPr lang="en-US" sz="2000" b="0" i="0" dirty="0">
                <a:solidFill>
                  <a:srgbClr val="131E29"/>
                </a:solidFill>
                <a:effectLst/>
                <a:latin typeface="Open Sans" panose="020B0606030504020204" pitchFamily="34" charset="0"/>
              </a:rPr>
              <a:t>Raise awareness of the issues dealing with teen sexuality thru partnerships and coalitions </a:t>
            </a:r>
          </a:p>
          <a:p>
            <a:pPr marL="457200" indent="-457200">
              <a:buFont typeface="+mj-lt"/>
              <a:buAutoNum type="arabicPeriod"/>
            </a:pPr>
            <a:r>
              <a:rPr lang="en-US" sz="2400" b="1" i="0" dirty="0">
                <a:solidFill>
                  <a:srgbClr val="131E29"/>
                </a:solidFill>
                <a:effectLst/>
                <a:latin typeface="Open Sans" panose="020B0606030504020204" pitchFamily="34" charset="0"/>
              </a:rPr>
              <a:t>Improve and Coordinate Services Available for Pregnant       Teenagers and Teenage Parents </a:t>
            </a:r>
          </a:p>
          <a:p>
            <a:pPr lvl="1"/>
            <a:r>
              <a:rPr lang="en-US" sz="2000" b="0" i="0" dirty="0">
                <a:solidFill>
                  <a:srgbClr val="131E29"/>
                </a:solidFill>
                <a:effectLst/>
                <a:latin typeface="Open Sans" panose="020B0606030504020204" pitchFamily="34" charset="0"/>
              </a:rPr>
              <a:t>Collaborate with community youth serving agencies and local media outlets to provide resources, increase developmental assets, and awareness related to the needs of youth and teens. </a:t>
            </a:r>
          </a:p>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4</a:t>
            </a:fld>
            <a:endParaRPr lang="en-US"/>
          </a:p>
        </p:txBody>
      </p:sp>
    </p:spTree>
    <p:extLst>
      <p:ext uri="{BB962C8B-B14F-4D97-AF65-F5344CB8AC3E}">
        <p14:creationId xmlns:p14="http://schemas.microsoft.com/office/powerpoint/2010/main" val="216992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health educators provide K-12 health education in to build knowledge, skills, and behaviors needed to improve overall health and wellbeing, but also reduce teen pregnancy. The lessons provided are in compliance with TN Health Education Standards and TN laws governing family life planning and abstinence-based sexual health education in schools. </a:t>
            </a:r>
          </a:p>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5</a:t>
            </a:fld>
            <a:endParaRPr lang="en-US"/>
          </a:p>
        </p:txBody>
      </p:sp>
    </p:spTree>
    <p:extLst>
      <p:ext uri="{BB962C8B-B14F-4D97-AF65-F5344CB8AC3E}">
        <p14:creationId xmlns:p14="http://schemas.microsoft.com/office/powerpoint/2010/main" val="164314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The Tennessee Health Education and Lifetime Wellness Standards are divided into three (3) grade bands: Grades K-5, Grades 6-8, and Grades 9-12. Each set of standards was written by teams of Tennessee health education teachers and higher education faculty, as convened by the Tennessee Department of Education. </a:t>
            </a:r>
          </a:p>
          <a:p>
            <a:endParaRPr lang="en-US" sz="2800" dirty="0"/>
          </a:p>
          <a:p>
            <a:r>
              <a:rPr lang="en-US" sz="2800" dirty="0"/>
              <a:t>The Health Education and Lifetime Wellness Standards represent the knowledge or behavioral outcomes of a student at the completion of a grade or course. Creating developmentally appropriate learning experiences that meet the standard is the responsibility of the health education teacher and in alignment with school district documents. Each standard is observable and measurable and therefore can be assessed. Our health educators teach high quality health education curricula in our schools and community organizations in order to meet the health education standards set by the state. </a:t>
            </a:r>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6</a:t>
            </a:fld>
            <a:endParaRPr lang="en-US"/>
          </a:p>
        </p:txBody>
      </p:sp>
    </p:spTree>
    <p:extLst>
      <p:ext uri="{BB962C8B-B14F-4D97-AF65-F5344CB8AC3E}">
        <p14:creationId xmlns:p14="http://schemas.microsoft.com/office/powerpoint/2010/main" val="124427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62626"/>
                </a:solidFill>
                <a:effectLst/>
                <a:latin typeface="Muli"/>
              </a:rPr>
              <a:t>Benefits of </a:t>
            </a:r>
            <a:r>
              <a:rPr lang="en-US" b="0" i="1" dirty="0" err="1">
                <a:solidFill>
                  <a:srgbClr val="262626"/>
                </a:solidFill>
                <a:effectLst/>
                <a:latin typeface="Muli"/>
              </a:rPr>
              <a:t>HealthSmart</a:t>
            </a:r>
            <a:r>
              <a:rPr lang="en-US" b="0" i="0" dirty="0">
                <a:solidFill>
                  <a:srgbClr val="262626"/>
                </a:solidFill>
                <a:effectLst/>
                <a:latin typeface="Muli"/>
              </a:rPr>
              <a:t>:</a:t>
            </a:r>
          </a:p>
          <a:p>
            <a:pPr algn="l" fontAlgn="base">
              <a:buFont typeface="Arial" panose="020B0604020202020204" pitchFamily="34" charset="0"/>
              <a:buChar char="•"/>
            </a:pPr>
            <a:r>
              <a:rPr lang="en-US" b="0" i="0" dirty="0">
                <a:solidFill>
                  <a:srgbClr val="262626"/>
                </a:solidFill>
                <a:effectLst/>
                <a:latin typeface="Muli"/>
              </a:rPr>
              <a:t>Meets the </a:t>
            </a:r>
            <a:r>
              <a:rPr lang="en-US" b="0" i="0" u="none" strike="noStrike" dirty="0">
                <a:solidFill>
                  <a:srgbClr val="2275B6"/>
                </a:solidFill>
                <a:effectLst/>
                <a:latin typeface="Muli"/>
                <a:hlinkClick r:id="rId3"/>
              </a:rPr>
              <a:t>National Health Education Standards</a:t>
            </a:r>
            <a:r>
              <a:rPr lang="en-US" b="0" i="0" dirty="0">
                <a:solidFill>
                  <a:srgbClr val="262626"/>
                </a:solidFill>
                <a:effectLst/>
                <a:latin typeface="Muli"/>
              </a:rPr>
              <a:t>.</a:t>
            </a:r>
          </a:p>
          <a:p>
            <a:pPr algn="l" fontAlgn="base">
              <a:buFont typeface="Arial" panose="020B0604020202020204" pitchFamily="34" charset="0"/>
              <a:buChar char="•"/>
            </a:pPr>
            <a:r>
              <a:rPr lang="en-US" b="0" i="0" dirty="0">
                <a:solidFill>
                  <a:srgbClr val="262626"/>
                </a:solidFill>
                <a:effectLst/>
                <a:latin typeface="Muli"/>
              </a:rPr>
              <a:t>Focuses on the </a:t>
            </a:r>
            <a:r>
              <a:rPr lang="en-US" b="0" i="0" u="none" strike="noStrike" dirty="0">
                <a:solidFill>
                  <a:srgbClr val="2275B6"/>
                </a:solidFill>
                <a:effectLst/>
                <a:latin typeface="Muli"/>
                <a:hlinkClick r:id="rId4"/>
              </a:rPr>
              <a:t>primary areas of risk for children and adolescents</a:t>
            </a:r>
            <a:r>
              <a:rPr lang="en-US" b="0" i="0" dirty="0">
                <a:solidFill>
                  <a:srgbClr val="262626"/>
                </a:solidFill>
                <a:effectLst/>
                <a:latin typeface="Muli"/>
              </a:rPr>
              <a:t> identified and monitored by the Centers for Disease Control and Prevention (CDC).</a:t>
            </a:r>
          </a:p>
          <a:p>
            <a:pPr algn="l" fontAlgn="base">
              <a:buFont typeface="Arial" panose="020B0604020202020204" pitchFamily="34" charset="0"/>
              <a:buChar char="•"/>
            </a:pPr>
            <a:r>
              <a:rPr lang="en-US" b="0" i="0" dirty="0">
                <a:solidFill>
                  <a:srgbClr val="262626"/>
                </a:solidFill>
                <a:effectLst/>
                <a:latin typeface="Muli"/>
              </a:rPr>
              <a:t>Reflects the </a:t>
            </a:r>
            <a:r>
              <a:rPr lang="en-US" b="0" i="0" u="none" strike="noStrike" dirty="0">
                <a:solidFill>
                  <a:srgbClr val="2275B6"/>
                </a:solidFill>
                <a:effectLst/>
                <a:latin typeface="Muli"/>
                <a:hlinkClick r:id="rId5"/>
              </a:rPr>
              <a:t>characteristics of an effective health education curriculum</a:t>
            </a:r>
            <a:r>
              <a:rPr lang="en-US" b="0" i="0" dirty="0">
                <a:solidFill>
                  <a:srgbClr val="262626"/>
                </a:solidFill>
                <a:effectLst/>
                <a:latin typeface="Muli"/>
              </a:rPr>
              <a:t> defined by the CDC. </a:t>
            </a:r>
          </a:p>
          <a:p>
            <a:pPr algn="l" fontAlgn="base">
              <a:buFont typeface="Arial" panose="020B0604020202020204" pitchFamily="34" charset="0"/>
              <a:buChar char="•"/>
            </a:pPr>
            <a:r>
              <a:rPr lang="en-US" b="0" i="0" dirty="0">
                <a:solidFill>
                  <a:srgbClr val="262626"/>
                </a:solidFill>
                <a:effectLst/>
                <a:latin typeface="Muli"/>
              </a:rPr>
              <a:t>Incorporates key knowledge and skill expectations detailed in the CDC's </a:t>
            </a:r>
            <a:r>
              <a:rPr lang="en-US" b="0" i="0" u="none" strike="noStrike" dirty="0">
                <a:solidFill>
                  <a:srgbClr val="2275B6"/>
                </a:solidFill>
                <a:effectLst/>
                <a:latin typeface="Muli"/>
                <a:hlinkClick r:id="rId6"/>
              </a:rPr>
              <a:t>Health Education Curriculum Analysis Tool (HECAT)</a:t>
            </a:r>
            <a:r>
              <a:rPr lang="en-US" b="0" i="0" dirty="0">
                <a:solidFill>
                  <a:srgbClr val="262626"/>
                </a:solidFill>
                <a:effectLst/>
                <a:latin typeface="Muli"/>
              </a:rPr>
              <a:t> for each grade level.</a:t>
            </a:r>
          </a:p>
          <a:p>
            <a:pPr algn="l" fontAlgn="base">
              <a:buFont typeface="Arial" panose="020B0604020202020204" pitchFamily="34" charset="0"/>
              <a:buChar char="•"/>
            </a:pPr>
            <a:r>
              <a:rPr lang="en-US" b="0" i="0" dirty="0">
                <a:solidFill>
                  <a:srgbClr val="262626"/>
                </a:solidFill>
                <a:effectLst/>
                <a:latin typeface="Muli"/>
              </a:rPr>
              <a:t>Supports </a:t>
            </a:r>
            <a:r>
              <a:rPr lang="en-US" b="0" i="0" u="none" strike="noStrike" dirty="0">
                <a:solidFill>
                  <a:srgbClr val="2275B6"/>
                </a:solidFill>
                <a:effectLst/>
                <a:latin typeface="Muli"/>
                <a:hlinkClick r:id="rId7"/>
              </a:rPr>
              <a:t>social and emotional learning (SEL)</a:t>
            </a:r>
            <a:r>
              <a:rPr lang="en-US" b="0" i="0" dirty="0">
                <a:solidFill>
                  <a:srgbClr val="262626"/>
                </a:solidFill>
                <a:effectLst/>
                <a:latin typeface="Muli"/>
              </a:rPr>
              <a:t>.</a:t>
            </a:r>
          </a:p>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7</a:t>
            </a:fld>
            <a:endParaRPr lang="en-US"/>
          </a:p>
        </p:txBody>
      </p:sp>
    </p:spTree>
    <p:extLst>
      <p:ext uri="{BB962C8B-B14F-4D97-AF65-F5344CB8AC3E}">
        <p14:creationId xmlns:p14="http://schemas.microsoft.com/office/powerpoint/2010/main" val="95894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1F64F-A3CF-4780-8F4B-5AF26650F062}" type="slidenum">
              <a:rPr lang="en-US" smtClean="0"/>
              <a:t>8</a:t>
            </a:fld>
            <a:endParaRPr lang="en-US"/>
          </a:p>
        </p:txBody>
      </p:sp>
    </p:spTree>
    <p:extLst>
      <p:ext uri="{BB962C8B-B14F-4D97-AF65-F5344CB8AC3E}">
        <p14:creationId xmlns:p14="http://schemas.microsoft.com/office/powerpoint/2010/main" val="61465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toolkit offers programming that is complaint with laws governing family life and abstinence-based education in schools, as well as providing an appendix for teaching comprehensive sexual health education </a:t>
            </a:r>
            <a:r>
              <a:rPr lang="en-US" b="1" dirty="0"/>
              <a:t>outside</a:t>
            </a:r>
            <a:r>
              <a:rPr lang="en-US" dirty="0"/>
              <a:t> of school-based settings. </a:t>
            </a:r>
          </a:p>
        </p:txBody>
      </p:sp>
      <p:sp>
        <p:nvSpPr>
          <p:cNvPr id="4" name="Slide Number Placeholder 3"/>
          <p:cNvSpPr>
            <a:spLocks noGrp="1"/>
          </p:cNvSpPr>
          <p:nvPr>
            <p:ph type="sldNum" sz="quarter" idx="5"/>
          </p:nvPr>
        </p:nvSpPr>
        <p:spPr/>
        <p:txBody>
          <a:bodyPr/>
          <a:lstStyle/>
          <a:p>
            <a:fld id="{C111F64F-A3CF-4780-8F4B-5AF26650F062}" type="slidenum">
              <a:rPr lang="en-US" smtClean="0"/>
              <a:t>9</a:t>
            </a:fld>
            <a:endParaRPr lang="en-US"/>
          </a:p>
        </p:txBody>
      </p:sp>
    </p:spTree>
    <p:extLst>
      <p:ext uri="{BB962C8B-B14F-4D97-AF65-F5344CB8AC3E}">
        <p14:creationId xmlns:p14="http://schemas.microsoft.com/office/powerpoint/2010/main" val="355759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1143000"/>
            <a:ext cx="6705600" cy="2743200"/>
          </a:xfrm>
          <a:prstGeom prst="rect">
            <a:avLst/>
          </a:prstGeom>
        </p:spPr>
      </p:pic>
    </p:spTree>
    <p:extLst>
      <p:ext uri="{BB962C8B-B14F-4D97-AF65-F5344CB8AC3E}">
        <p14:creationId xmlns:p14="http://schemas.microsoft.com/office/powerpoint/2010/main" val="9512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147437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674988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2082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724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02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2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531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86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720" y="243840"/>
            <a:ext cx="3129280" cy="1280160"/>
          </a:xfrm>
          <a:prstGeom prst="rect">
            <a:avLst/>
          </a:prstGeom>
        </p:spPr>
      </p:pic>
    </p:spTree>
    <p:extLst>
      <p:ext uri="{BB962C8B-B14F-4D97-AF65-F5344CB8AC3E}">
        <p14:creationId xmlns:p14="http://schemas.microsoft.com/office/powerpoint/2010/main" val="50819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4267200" y="3874770"/>
            <a:ext cx="79248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p:nvPr>
        </p:nvSpPr>
        <p:spPr>
          <a:xfrm>
            <a:off x="4368800" y="3962400"/>
            <a:ext cx="7620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 y="3322320"/>
            <a:ext cx="4460240" cy="3345180"/>
          </a:xfrm>
          <a:prstGeom prst="rect">
            <a:avLst/>
          </a:prstGeom>
          <a:noFill/>
          <a:ln>
            <a:noFill/>
          </a:ln>
        </p:spPr>
      </p:pic>
    </p:spTree>
    <p:extLst>
      <p:ext uri="{BB962C8B-B14F-4D97-AF65-F5344CB8AC3E}">
        <p14:creationId xmlns:p14="http://schemas.microsoft.com/office/powerpoint/2010/main" val="134823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4400" y="6019800"/>
            <a:ext cx="1155699" cy="866774"/>
          </a:xfrm>
          <a:prstGeom prst="rect">
            <a:avLst/>
          </a:prstGeom>
        </p:spPr>
      </p:pic>
    </p:spTree>
    <p:extLst>
      <p:ext uri="{BB962C8B-B14F-4D97-AF65-F5344CB8AC3E}">
        <p14:creationId xmlns:p14="http://schemas.microsoft.com/office/powerpoint/2010/main" val="364192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143305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131563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304800" y="1193801"/>
            <a:ext cx="11684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19409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34537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1"/>
            <a:ext cx="11684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37540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144000" y="637540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308374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416676"/>
            <a:ext cx="38608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9144000" y="6410327"/>
            <a:ext cx="28448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816231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5.svg"/></Relationships>
</file>

<file path=ppt/slides/_rels/slide2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9.png"/><Relationship Id="rId18" Type="http://schemas.openxmlformats.org/officeDocument/2006/relationships/image" Target="../media/image14.svg"/><Relationship Id="rId26" Type="http://schemas.openxmlformats.org/officeDocument/2006/relationships/image" Target="../media/image22.svg"/><Relationship Id="rId3" Type="http://schemas.openxmlformats.org/officeDocument/2006/relationships/image" Target="../media/image44.png"/><Relationship Id="rId21" Type="http://schemas.openxmlformats.org/officeDocument/2006/relationships/image" Target="../media/image17.png"/><Relationship Id="rId7" Type="http://schemas.openxmlformats.org/officeDocument/2006/relationships/image" Target="../media/image46.png"/><Relationship Id="rId12" Type="http://schemas.openxmlformats.org/officeDocument/2006/relationships/image" Target="../media/image30.sv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notesSlide" Target="../notesSlides/notesSlide24.xml"/><Relationship Id="rId16" Type="http://schemas.openxmlformats.org/officeDocument/2006/relationships/image" Target="../media/image6.svg"/><Relationship Id="rId20" Type="http://schemas.openxmlformats.org/officeDocument/2006/relationships/image" Target="../media/image16.svg"/><Relationship Id="rId1" Type="http://schemas.openxmlformats.org/officeDocument/2006/relationships/slideLayout" Target="../slideLayouts/slideLayout12.xml"/><Relationship Id="rId6" Type="http://schemas.openxmlformats.org/officeDocument/2006/relationships/image" Target="../media/image27.svg"/><Relationship Id="rId11" Type="http://schemas.openxmlformats.org/officeDocument/2006/relationships/image" Target="../media/image29.png"/><Relationship Id="rId24" Type="http://schemas.openxmlformats.org/officeDocument/2006/relationships/image" Target="../media/image20.svg"/><Relationship Id="rId5" Type="http://schemas.openxmlformats.org/officeDocument/2006/relationships/image" Target="../media/image26.png"/><Relationship Id="rId15" Type="http://schemas.openxmlformats.org/officeDocument/2006/relationships/image" Target="../media/image5.png"/><Relationship Id="rId23" Type="http://schemas.openxmlformats.org/officeDocument/2006/relationships/image" Target="../media/image19.png"/><Relationship Id="rId10" Type="http://schemas.openxmlformats.org/officeDocument/2006/relationships/image" Target="../media/image49.svg"/><Relationship Id="rId19" Type="http://schemas.openxmlformats.org/officeDocument/2006/relationships/image" Target="../media/image15.png"/><Relationship Id="rId4" Type="http://schemas.openxmlformats.org/officeDocument/2006/relationships/image" Target="../media/image45.svg"/><Relationship Id="rId9" Type="http://schemas.openxmlformats.org/officeDocument/2006/relationships/image" Target="../media/image48.png"/><Relationship Id="rId14" Type="http://schemas.openxmlformats.org/officeDocument/2006/relationships/image" Target="../media/image10.svg"/><Relationship Id="rId22"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4445002"/>
            <a:ext cx="8839200" cy="1422399"/>
          </a:xfrm>
        </p:spPr>
        <p:txBody>
          <a:bodyPr>
            <a:normAutofit fontScale="90000"/>
          </a:bodyPr>
          <a:lstStyle/>
          <a:p>
            <a:r>
              <a:rPr lang="en-US" dirty="0"/>
              <a:t>TN Adolescent Pregnancy Prevention Program (TAPPP) in the Northeast Region</a:t>
            </a:r>
          </a:p>
        </p:txBody>
      </p:sp>
      <p:sp>
        <p:nvSpPr>
          <p:cNvPr id="4" name="Text Placeholder 3"/>
          <p:cNvSpPr>
            <a:spLocks noGrp="1"/>
          </p:cNvSpPr>
          <p:nvPr>
            <p:ph type="body" sz="quarter" idx="11"/>
          </p:nvPr>
        </p:nvSpPr>
        <p:spPr/>
        <p:txBody>
          <a:bodyPr>
            <a:normAutofit/>
          </a:bodyPr>
          <a:lstStyle/>
          <a:p>
            <a:r>
              <a:rPr lang="en-US" sz="2000" dirty="0">
                <a:latin typeface="+mn-lt"/>
              </a:rPr>
              <a:t>Sarah Boop, RN, MPH </a:t>
            </a:r>
            <a:r>
              <a:rPr lang="en-US" sz="2000" dirty="0">
                <a:latin typeface="+mn-lt"/>
                <a:cs typeface="Calibri" panose="020F0502020204030204" pitchFamily="34" charset="0"/>
              </a:rPr>
              <a:t>│  Epidemiologist</a:t>
            </a:r>
            <a:endParaRPr lang="en-US" sz="2000" dirty="0">
              <a:latin typeface="+mn-lt"/>
            </a:endParaRP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2FC1-5438-32C5-09ED-461551A233B8}"/>
              </a:ext>
            </a:extLst>
          </p:cNvPr>
          <p:cNvSpPr>
            <a:spLocks noGrp="1"/>
          </p:cNvSpPr>
          <p:nvPr>
            <p:ph type="title"/>
          </p:nvPr>
        </p:nvSpPr>
        <p:spPr/>
        <p:txBody>
          <a:bodyPr/>
          <a:lstStyle/>
          <a:p>
            <a:r>
              <a:rPr lang="en-US" dirty="0"/>
              <a:t>Data Review</a:t>
            </a:r>
          </a:p>
        </p:txBody>
      </p:sp>
      <p:sp>
        <p:nvSpPr>
          <p:cNvPr id="5" name="Slide Number Placeholder 4">
            <a:extLst>
              <a:ext uri="{FF2B5EF4-FFF2-40B4-BE49-F238E27FC236}">
                <a16:creationId xmlns:a16="http://schemas.microsoft.com/office/drawing/2014/main" id="{5C9361BD-84A6-6B1B-40FA-52CBC5E74EED}"/>
              </a:ext>
            </a:extLst>
          </p:cNvPr>
          <p:cNvSpPr>
            <a:spLocks noGrp="1"/>
          </p:cNvSpPr>
          <p:nvPr>
            <p:ph type="sldNum" sz="quarter" idx="12"/>
          </p:nvPr>
        </p:nvSpPr>
        <p:spPr/>
        <p:txBody>
          <a:bodyPr/>
          <a:lstStyle/>
          <a:p>
            <a:fld id="{5C76A076-0EB6-4ACF-BC93-AE169B35ECF5}" type="slidenum">
              <a:rPr lang="en-US" smtClean="0"/>
              <a:pPr/>
              <a:t>10</a:t>
            </a:fld>
            <a:endParaRPr lang="en-US" dirty="0"/>
          </a:p>
        </p:txBody>
      </p:sp>
      <p:sp>
        <p:nvSpPr>
          <p:cNvPr id="12" name="TextBox 11">
            <a:extLst>
              <a:ext uri="{FF2B5EF4-FFF2-40B4-BE49-F238E27FC236}">
                <a16:creationId xmlns:a16="http://schemas.microsoft.com/office/drawing/2014/main" id="{B994D94A-259C-232C-AFBD-C3BB16B182EA}"/>
              </a:ext>
            </a:extLst>
          </p:cNvPr>
          <p:cNvSpPr txBox="1"/>
          <p:nvPr/>
        </p:nvSpPr>
        <p:spPr>
          <a:xfrm>
            <a:off x="1081662" y="1769209"/>
            <a:ext cx="10165260" cy="3170099"/>
          </a:xfrm>
          <a:prstGeom prst="rect">
            <a:avLst/>
          </a:prstGeom>
          <a:noFill/>
          <a:ln w="38100">
            <a:solidFill>
              <a:schemeClr val="tx2"/>
            </a:solidFill>
          </a:ln>
        </p:spPr>
        <p:txBody>
          <a:bodyPr wrap="square" rtlCol="0">
            <a:spAutoFit/>
          </a:bodyPr>
          <a:lstStyle/>
          <a:p>
            <a:endParaRPr lang="en-US" sz="2000" dirty="0"/>
          </a:p>
          <a:p>
            <a:r>
              <a:rPr lang="en-US" sz="2000" dirty="0">
                <a:latin typeface="Open Sans" panose="020B0606030504020204" pitchFamily="34" charset="0"/>
                <a:ea typeface="Open Sans" panose="020B0606030504020204" pitchFamily="34" charset="0"/>
                <a:cs typeface="Open Sans" panose="020B0606030504020204" pitchFamily="34" charset="0"/>
              </a:rPr>
              <a:t>    </a:t>
            </a:r>
          </a:p>
          <a:p>
            <a:r>
              <a:rPr lang="en-US" sz="2800" b="1" dirty="0">
                <a:latin typeface="Open Sans" panose="020B0606030504020204" pitchFamily="34" charset="0"/>
                <a:ea typeface="Open Sans" panose="020B0606030504020204" pitchFamily="34" charset="0"/>
                <a:cs typeface="Open Sans" panose="020B0606030504020204" pitchFamily="34" charset="0"/>
              </a:rPr>
              <a:t>Tennessee</a:t>
            </a:r>
          </a:p>
          <a:p>
            <a:endParaRPr lang="en-US" sz="2800" b="1" dirty="0">
              <a:latin typeface="Open Sans" panose="020B0606030504020204" pitchFamily="34" charset="0"/>
              <a:ea typeface="Open Sans" panose="020B0606030504020204" pitchFamily="34" charset="0"/>
              <a:cs typeface="Open Sans" panose="020B0606030504020204" pitchFamily="34" charset="0"/>
            </a:endParaRPr>
          </a:p>
          <a:p>
            <a:r>
              <a:rPr lang="en-US" sz="2800" b="1" dirty="0">
                <a:latin typeface="Open Sans" panose="020B0606030504020204" pitchFamily="34" charset="0"/>
                <a:ea typeface="Open Sans" panose="020B0606030504020204" pitchFamily="34" charset="0"/>
                <a:cs typeface="Open Sans" panose="020B0606030504020204" pitchFamily="34" charset="0"/>
              </a:rPr>
              <a:t>Northeast Region</a:t>
            </a:r>
          </a:p>
          <a:p>
            <a:endParaRPr lang="en-US" sz="2800" b="1" dirty="0">
              <a:latin typeface="Open Sans" panose="020B0606030504020204" pitchFamily="34" charset="0"/>
              <a:ea typeface="Open Sans" panose="020B0606030504020204" pitchFamily="34" charset="0"/>
              <a:cs typeface="Open Sans" panose="020B0606030504020204" pitchFamily="34" charset="0"/>
            </a:endParaRPr>
          </a:p>
          <a:p>
            <a:r>
              <a:rPr lang="en-US" sz="2800" b="1" dirty="0">
                <a:latin typeface="Open Sans" panose="020B0606030504020204" pitchFamily="34" charset="0"/>
                <a:ea typeface="Open Sans" panose="020B0606030504020204" pitchFamily="34" charset="0"/>
                <a:cs typeface="Open Sans" panose="020B0606030504020204" pitchFamily="34" charset="0"/>
              </a:rPr>
              <a:t>County</a:t>
            </a:r>
            <a:endParaRPr lang="en-US" sz="2000" dirty="0"/>
          </a:p>
          <a:p>
            <a:pPr marL="342900" indent="-342900">
              <a:buFont typeface="Arial" panose="020B0604020202020204" pitchFamily="34" charset="0"/>
              <a:buChar char="•"/>
            </a:pPr>
            <a:endParaRPr lang="en-US" sz="2000" dirty="0"/>
          </a:p>
        </p:txBody>
      </p:sp>
      <p:sp>
        <p:nvSpPr>
          <p:cNvPr id="15" name="Oval 14">
            <a:extLst>
              <a:ext uri="{FF2B5EF4-FFF2-40B4-BE49-F238E27FC236}">
                <a16:creationId xmlns:a16="http://schemas.microsoft.com/office/drawing/2014/main" id="{FF1880A4-707F-76A6-F16F-9AA807C75B3C}"/>
              </a:ext>
            </a:extLst>
          </p:cNvPr>
          <p:cNvSpPr/>
          <p:nvPr/>
        </p:nvSpPr>
        <p:spPr>
          <a:xfrm>
            <a:off x="500638" y="121676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tatistics with solid fill">
            <a:extLst>
              <a:ext uri="{FF2B5EF4-FFF2-40B4-BE49-F238E27FC236}">
                <a16:creationId xmlns:a16="http://schemas.microsoft.com/office/drawing/2014/main" id="{AE63B60C-B5DD-CF48-1B9C-287D52AC0D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62" y="1312009"/>
            <a:ext cx="914400" cy="914400"/>
          </a:xfrm>
          <a:prstGeom prst="rect">
            <a:avLst/>
          </a:prstGeom>
        </p:spPr>
      </p:pic>
      <p:sp>
        <p:nvSpPr>
          <p:cNvPr id="7" name="TextBox 6">
            <a:extLst>
              <a:ext uri="{FF2B5EF4-FFF2-40B4-BE49-F238E27FC236}">
                <a16:creationId xmlns:a16="http://schemas.microsoft.com/office/drawing/2014/main" id="{9074DEFD-71A3-C409-D604-84CB5BD29300}"/>
              </a:ext>
            </a:extLst>
          </p:cNvPr>
          <p:cNvSpPr txBox="1"/>
          <p:nvPr/>
        </p:nvSpPr>
        <p:spPr>
          <a:xfrm>
            <a:off x="1081662" y="5721611"/>
            <a:ext cx="10165260" cy="369332"/>
          </a:xfrm>
          <a:prstGeom prst="rect">
            <a:avLst/>
          </a:prstGeom>
          <a:noFill/>
          <a:ln w="38100">
            <a:solidFill>
              <a:schemeClr val="tx2"/>
            </a:solidFill>
          </a:ln>
        </p:spPr>
        <p:txBody>
          <a:bodyPr wrap="square" rtlCol="0">
            <a:spAutoFit/>
          </a:bodyPr>
          <a:lstStyle/>
          <a:p>
            <a:r>
              <a:rPr lang="en-US" dirty="0"/>
              <a:t>Source: https://www.tn.gov/health/health-program-areas/statistics/health-data/birth-statistics.html   </a:t>
            </a:r>
          </a:p>
        </p:txBody>
      </p:sp>
    </p:spTree>
    <p:extLst>
      <p:ext uri="{BB962C8B-B14F-4D97-AF65-F5344CB8AC3E}">
        <p14:creationId xmlns:p14="http://schemas.microsoft.com/office/powerpoint/2010/main" val="375839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D49D1A4-5B35-C13F-1D3D-52117CB86F70}"/>
              </a:ext>
            </a:extLst>
          </p:cNvPr>
          <p:cNvSpPr txBox="1"/>
          <p:nvPr/>
        </p:nvSpPr>
        <p:spPr>
          <a:xfrm>
            <a:off x="1191825" y="5132331"/>
            <a:ext cx="9768119" cy="461665"/>
          </a:xfrm>
          <a:prstGeom prst="rect">
            <a:avLst/>
          </a:prstGeom>
          <a:noFill/>
          <a:ln w="38100">
            <a:solidFill>
              <a:schemeClr val="tx2"/>
            </a:solidFill>
          </a:ln>
        </p:spPr>
        <p:txBody>
          <a:bodyPr wrap="square" rtlCol="0">
            <a:spAutoFit/>
          </a:bodyPr>
          <a:lstStyle/>
          <a:p>
            <a:r>
              <a:rPr lang="en-US" sz="2400" dirty="0">
                <a:solidFill>
                  <a:schemeClr val="tx2"/>
                </a:solidFill>
              </a:rPr>
              <a:t>  Carter, Greene, Hancock, Hawkins, Johnson, Unicoi, and Washington</a:t>
            </a:r>
          </a:p>
        </p:txBody>
      </p:sp>
      <p:pic>
        <p:nvPicPr>
          <p:cNvPr id="10" name="Picture 9" descr="Map&#10;&#10;Description automatically generated">
            <a:extLst>
              <a:ext uri="{FF2B5EF4-FFF2-40B4-BE49-F238E27FC236}">
                <a16:creationId xmlns:a16="http://schemas.microsoft.com/office/drawing/2014/main" id="{5CE44FB1-BF52-2B0F-D9D4-F3070FFCC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091057"/>
            <a:ext cx="11745370" cy="3511940"/>
          </a:xfrm>
          <a:prstGeom prst="rect">
            <a:avLst/>
          </a:prstGeom>
          <a:ln w="28575">
            <a:solidFill>
              <a:schemeClr val="tx1"/>
            </a:solidFill>
          </a:ln>
        </p:spPr>
      </p:pic>
      <p:sp>
        <p:nvSpPr>
          <p:cNvPr id="2" name="Title 1">
            <a:extLst>
              <a:ext uri="{FF2B5EF4-FFF2-40B4-BE49-F238E27FC236}">
                <a16:creationId xmlns:a16="http://schemas.microsoft.com/office/drawing/2014/main" id="{F5E12FC1-5438-32C5-09ED-461551A233B8}"/>
              </a:ext>
            </a:extLst>
          </p:cNvPr>
          <p:cNvSpPr>
            <a:spLocks noGrp="1"/>
          </p:cNvSpPr>
          <p:nvPr>
            <p:ph type="title"/>
          </p:nvPr>
        </p:nvSpPr>
        <p:spPr/>
        <p:txBody>
          <a:bodyPr/>
          <a:lstStyle/>
          <a:p>
            <a:r>
              <a:rPr lang="en-US" dirty="0"/>
              <a:t>Northeast Tennessee</a:t>
            </a:r>
          </a:p>
        </p:txBody>
      </p:sp>
      <p:sp>
        <p:nvSpPr>
          <p:cNvPr id="5" name="Slide Number Placeholder 4">
            <a:extLst>
              <a:ext uri="{FF2B5EF4-FFF2-40B4-BE49-F238E27FC236}">
                <a16:creationId xmlns:a16="http://schemas.microsoft.com/office/drawing/2014/main" id="{5C9361BD-84A6-6B1B-40FA-52CBC5E74EED}"/>
              </a:ext>
            </a:extLst>
          </p:cNvPr>
          <p:cNvSpPr>
            <a:spLocks noGrp="1"/>
          </p:cNvSpPr>
          <p:nvPr>
            <p:ph type="sldNum" sz="quarter" idx="12"/>
          </p:nvPr>
        </p:nvSpPr>
        <p:spPr/>
        <p:txBody>
          <a:bodyPr/>
          <a:lstStyle/>
          <a:p>
            <a:fld id="{5C76A076-0EB6-4ACF-BC93-AE169B35ECF5}" type="slidenum">
              <a:rPr lang="en-US" smtClean="0"/>
              <a:pPr/>
              <a:t>11</a:t>
            </a:fld>
            <a:endParaRPr lang="en-US" dirty="0"/>
          </a:p>
        </p:txBody>
      </p:sp>
      <p:sp>
        <p:nvSpPr>
          <p:cNvPr id="15" name="Oval 14">
            <a:extLst>
              <a:ext uri="{FF2B5EF4-FFF2-40B4-BE49-F238E27FC236}">
                <a16:creationId xmlns:a16="http://schemas.microsoft.com/office/drawing/2014/main" id="{FF1880A4-707F-76A6-F16F-9AA807C75B3C}"/>
              </a:ext>
            </a:extLst>
          </p:cNvPr>
          <p:cNvSpPr/>
          <p:nvPr/>
        </p:nvSpPr>
        <p:spPr>
          <a:xfrm>
            <a:off x="203200" y="4810718"/>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Map with pin with solid fill">
            <a:extLst>
              <a:ext uri="{FF2B5EF4-FFF2-40B4-BE49-F238E27FC236}">
                <a16:creationId xmlns:a16="http://schemas.microsoft.com/office/drawing/2014/main" id="{3E9C5E59-D7C1-A47B-6AD5-9238171185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024" y="4852543"/>
            <a:ext cx="914400" cy="914400"/>
          </a:xfrm>
          <a:prstGeom prst="rect">
            <a:avLst/>
          </a:prstGeom>
        </p:spPr>
      </p:pic>
      <p:sp>
        <p:nvSpPr>
          <p:cNvPr id="13" name="Arrow: Right 12">
            <a:extLst>
              <a:ext uri="{FF2B5EF4-FFF2-40B4-BE49-F238E27FC236}">
                <a16:creationId xmlns:a16="http://schemas.microsoft.com/office/drawing/2014/main" id="{196545ED-8302-9E3A-F010-D192E6EBE994}"/>
              </a:ext>
            </a:extLst>
          </p:cNvPr>
          <p:cNvSpPr/>
          <p:nvPr/>
        </p:nvSpPr>
        <p:spPr>
          <a:xfrm rot="15144992">
            <a:off x="10451303" y="2792413"/>
            <a:ext cx="1130300" cy="1114459"/>
          </a:xfrm>
          <a:prstGeom prst="rightArrow">
            <a:avLst>
              <a:gd name="adj1" fmla="val 36325"/>
              <a:gd name="adj2" fmla="val 517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51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781051" y="247650"/>
            <a:ext cx="10629900" cy="6127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12</a:t>
            </a:fld>
            <a:endParaRPr lang="en-US" dirty="0"/>
          </a:p>
        </p:txBody>
      </p:sp>
      <p:pic>
        <p:nvPicPr>
          <p:cNvPr id="8" name="Picture 7" descr="Chart&#10;&#10;Description automatically generated">
            <a:extLst>
              <a:ext uri="{FF2B5EF4-FFF2-40B4-BE49-F238E27FC236}">
                <a16:creationId xmlns:a16="http://schemas.microsoft.com/office/drawing/2014/main" id="{3F916DE8-B852-AF4B-91D1-521AFF89E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090" y="482599"/>
            <a:ext cx="10274574" cy="5670551"/>
          </a:xfrm>
          <a:prstGeom prst="rect">
            <a:avLst/>
          </a:prstGeom>
        </p:spPr>
      </p:pic>
    </p:spTree>
    <p:extLst>
      <p:ext uri="{BB962C8B-B14F-4D97-AF65-F5344CB8AC3E}">
        <p14:creationId xmlns:p14="http://schemas.microsoft.com/office/powerpoint/2010/main" val="102085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781051" y="247650"/>
            <a:ext cx="10629900" cy="6127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13</a:t>
            </a:fld>
            <a:endParaRPr lang="en-US" dirty="0"/>
          </a:p>
        </p:txBody>
      </p:sp>
      <p:pic>
        <p:nvPicPr>
          <p:cNvPr id="3" name="Picture 2" descr="Chart, line chart&#10;&#10;Description automatically generated">
            <a:extLst>
              <a:ext uri="{FF2B5EF4-FFF2-40B4-BE49-F238E27FC236}">
                <a16:creationId xmlns:a16="http://schemas.microsoft.com/office/drawing/2014/main" id="{80B7F6C0-5DC3-8E0B-E41A-5A38039E5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61" y="473075"/>
            <a:ext cx="10286078" cy="5676900"/>
          </a:xfrm>
          <a:prstGeom prst="rect">
            <a:avLst/>
          </a:prstGeom>
        </p:spPr>
      </p:pic>
    </p:spTree>
    <p:extLst>
      <p:ext uri="{BB962C8B-B14F-4D97-AF65-F5344CB8AC3E}">
        <p14:creationId xmlns:p14="http://schemas.microsoft.com/office/powerpoint/2010/main" val="241903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6394239" y="239667"/>
            <a:ext cx="5594561" cy="5925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14</a:t>
            </a:fld>
            <a:endParaRPr lang="en-US" dirty="0"/>
          </a:p>
        </p:txBody>
      </p:sp>
      <p:sp>
        <p:nvSpPr>
          <p:cNvPr id="7" name="Rectangle 6">
            <a:extLst>
              <a:ext uri="{FF2B5EF4-FFF2-40B4-BE49-F238E27FC236}">
                <a16:creationId xmlns:a16="http://schemas.microsoft.com/office/drawing/2014/main" id="{A2A36870-051F-314C-002E-A92A26AFA6AB}"/>
              </a:ext>
            </a:extLst>
          </p:cNvPr>
          <p:cNvSpPr/>
          <p:nvPr/>
        </p:nvSpPr>
        <p:spPr>
          <a:xfrm>
            <a:off x="429524" y="250697"/>
            <a:ext cx="5594561" cy="5925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bar chart&#10;&#10;Description automatically generated">
            <a:extLst>
              <a:ext uri="{FF2B5EF4-FFF2-40B4-BE49-F238E27FC236}">
                <a16:creationId xmlns:a16="http://schemas.microsoft.com/office/drawing/2014/main" id="{814AC166-BBC8-B73B-20E3-B7FFFEAC8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05" y="449266"/>
            <a:ext cx="5252223" cy="5513383"/>
          </a:xfrm>
          <a:prstGeom prst="rect">
            <a:avLst/>
          </a:prstGeom>
        </p:spPr>
      </p:pic>
      <p:sp>
        <p:nvSpPr>
          <p:cNvPr id="8" name="Arrow: Up 7">
            <a:extLst>
              <a:ext uri="{FF2B5EF4-FFF2-40B4-BE49-F238E27FC236}">
                <a16:creationId xmlns:a16="http://schemas.microsoft.com/office/drawing/2014/main" id="{DCB838B0-A0D9-E8A6-AED9-A527E1B95939}"/>
              </a:ext>
            </a:extLst>
          </p:cNvPr>
          <p:cNvSpPr/>
          <p:nvPr/>
        </p:nvSpPr>
        <p:spPr>
          <a:xfrm>
            <a:off x="1227587" y="5551360"/>
            <a:ext cx="571500" cy="1006603"/>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hart, bar chart&#10;&#10;Description automatically generated">
            <a:extLst>
              <a:ext uri="{FF2B5EF4-FFF2-40B4-BE49-F238E27FC236}">
                <a16:creationId xmlns:a16="http://schemas.microsoft.com/office/drawing/2014/main" id="{AE44744B-F510-44CF-B339-C6336B660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270" y="449265"/>
            <a:ext cx="5145824" cy="5513383"/>
          </a:xfrm>
          <a:prstGeom prst="rect">
            <a:avLst/>
          </a:prstGeom>
        </p:spPr>
      </p:pic>
      <p:sp>
        <p:nvSpPr>
          <p:cNvPr id="14" name="Arrow: Up 13">
            <a:extLst>
              <a:ext uri="{FF2B5EF4-FFF2-40B4-BE49-F238E27FC236}">
                <a16:creationId xmlns:a16="http://schemas.microsoft.com/office/drawing/2014/main" id="{9BB00999-F1B8-274B-506E-783223BD529C}"/>
              </a:ext>
            </a:extLst>
          </p:cNvPr>
          <p:cNvSpPr/>
          <p:nvPr/>
        </p:nvSpPr>
        <p:spPr>
          <a:xfrm>
            <a:off x="8253935" y="5573694"/>
            <a:ext cx="571500" cy="1006603"/>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10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6394239" y="239667"/>
            <a:ext cx="5594561" cy="5925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15</a:t>
            </a:fld>
            <a:endParaRPr lang="en-US" dirty="0"/>
          </a:p>
        </p:txBody>
      </p:sp>
      <p:pic>
        <p:nvPicPr>
          <p:cNvPr id="5" name="Picture 4" descr="Chart, bar chart&#10;&#10;Description automatically generated">
            <a:extLst>
              <a:ext uri="{FF2B5EF4-FFF2-40B4-BE49-F238E27FC236}">
                <a16:creationId xmlns:a16="http://schemas.microsoft.com/office/drawing/2014/main" id="{F1FD7A86-51BF-CE1A-8326-B1D93F590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990" y="376132"/>
            <a:ext cx="5175536" cy="5636437"/>
          </a:xfrm>
          <a:prstGeom prst="rect">
            <a:avLst/>
          </a:prstGeom>
        </p:spPr>
      </p:pic>
      <p:sp>
        <p:nvSpPr>
          <p:cNvPr id="7" name="Rectangle 6">
            <a:extLst>
              <a:ext uri="{FF2B5EF4-FFF2-40B4-BE49-F238E27FC236}">
                <a16:creationId xmlns:a16="http://schemas.microsoft.com/office/drawing/2014/main" id="{A2A36870-051F-314C-002E-A92A26AFA6AB}"/>
              </a:ext>
            </a:extLst>
          </p:cNvPr>
          <p:cNvSpPr/>
          <p:nvPr/>
        </p:nvSpPr>
        <p:spPr>
          <a:xfrm>
            <a:off x="429524" y="250697"/>
            <a:ext cx="5594561" cy="5925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t, bar chart&#10;&#10;Description automatically generated">
            <a:extLst>
              <a:ext uri="{FF2B5EF4-FFF2-40B4-BE49-F238E27FC236}">
                <a16:creationId xmlns:a16="http://schemas.microsoft.com/office/drawing/2014/main" id="{D5EF580C-7B69-C0B2-974D-1372BD4DA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07" y="471381"/>
            <a:ext cx="5228649" cy="5529369"/>
          </a:xfrm>
          <a:prstGeom prst="rect">
            <a:avLst/>
          </a:prstGeom>
        </p:spPr>
      </p:pic>
      <p:sp>
        <p:nvSpPr>
          <p:cNvPr id="10" name="Arrow: Up 9">
            <a:extLst>
              <a:ext uri="{FF2B5EF4-FFF2-40B4-BE49-F238E27FC236}">
                <a16:creationId xmlns:a16="http://schemas.microsoft.com/office/drawing/2014/main" id="{F04F1AF8-7D85-C3B7-B47A-4F9FF79CB820}"/>
              </a:ext>
            </a:extLst>
          </p:cNvPr>
          <p:cNvSpPr/>
          <p:nvPr/>
        </p:nvSpPr>
        <p:spPr>
          <a:xfrm>
            <a:off x="4104137" y="5600700"/>
            <a:ext cx="571500" cy="1006603"/>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7EA1B3B8-47B9-F37A-B0E0-0371EB925615}"/>
              </a:ext>
            </a:extLst>
          </p:cNvPr>
          <p:cNvSpPr/>
          <p:nvPr/>
        </p:nvSpPr>
        <p:spPr>
          <a:xfrm>
            <a:off x="7186561" y="5475265"/>
            <a:ext cx="571500" cy="1006603"/>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7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781051" y="247650"/>
            <a:ext cx="10629900" cy="6127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16</a:t>
            </a:fld>
            <a:endParaRPr lang="en-US" dirty="0"/>
          </a:p>
        </p:txBody>
      </p:sp>
      <p:pic>
        <p:nvPicPr>
          <p:cNvPr id="10" name="Picture 9" descr="Chart, line chart&#10;&#10;Description automatically generated">
            <a:extLst>
              <a:ext uri="{FF2B5EF4-FFF2-40B4-BE49-F238E27FC236}">
                <a16:creationId xmlns:a16="http://schemas.microsoft.com/office/drawing/2014/main" id="{A7A346B3-4CA1-D3A2-C6D3-26D84C07C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40" y="482599"/>
            <a:ext cx="10159060" cy="5606799"/>
          </a:xfrm>
          <a:prstGeom prst="rect">
            <a:avLst/>
          </a:prstGeom>
        </p:spPr>
      </p:pic>
    </p:spTree>
    <p:extLst>
      <p:ext uri="{BB962C8B-B14F-4D97-AF65-F5344CB8AC3E}">
        <p14:creationId xmlns:p14="http://schemas.microsoft.com/office/powerpoint/2010/main" val="208368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781051" y="247650"/>
            <a:ext cx="10629900" cy="6127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17</a:t>
            </a:fld>
            <a:endParaRPr lang="en-US" dirty="0"/>
          </a:p>
        </p:txBody>
      </p:sp>
      <p:pic>
        <p:nvPicPr>
          <p:cNvPr id="8" name="Picture 7" descr="Chart, line chart&#10;&#10;Description automatically generated">
            <a:extLst>
              <a:ext uri="{FF2B5EF4-FFF2-40B4-BE49-F238E27FC236}">
                <a16:creationId xmlns:a16="http://schemas.microsoft.com/office/drawing/2014/main" id="{379A4B0B-F4DE-BBF5-C53F-8F4B7FDE6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290" y="482599"/>
            <a:ext cx="10120960" cy="5585771"/>
          </a:xfrm>
          <a:prstGeom prst="rect">
            <a:avLst/>
          </a:prstGeom>
        </p:spPr>
      </p:pic>
    </p:spTree>
    <p:extLst>
      <p:ext uri="{BB962C8B-B14F-4D97-AF65-F5344CB8AC3E}">
        <p14:creationId xmlns:p14="http://schemas.microsoft.com/office/powerpoint/2010/main" val="111421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781051" y="247650"/>
            <a:ext cx="10629900" cy="6127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18</a:t>
            </a:fld>
            <a:endParaRPr lang="en-US" dirty="0"/>
          </a:p>
        </p:txBody>
      </p:sp>
      <p:pic>
        <p:nvPicPr>
          <p:cNvPr id="8" name="Picture 7" descr="Chart, line chart&#10;&#10;Description automatically generated">
            <a:extLst>
              <a:ext uri="{FF2B5EF4-FFF2-40B4-BE49-F238E27FC236}">
                <a16:creationId xmlns:a16="http://schemas.microsoft.com/office/drawing/2014/main" id="{A7721DE8-5195-FE9A-0D26-00BFECA09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40" y="501649"/>
            <a:ext cx="10171023" cy="5613401"/>
          </a:xfrm>
          <a:prstGeom prst="rect">
            <a:avLst/>
          </a:prstGeom>
        </p:spPr>
      </p:pic>
    </p:spTree>
    <p:extLst>
      <p:ext uri="{BB962C8B-B14F-4D97-AF65-F5344CB8AC3E}">
        <p14:creationId xmlns:p14="http://schemas.microsoft.com/office/powerpoint/2010/main" val="156079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781051" y="247650"/>
            <a:ext cx="10629900" cy="6127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19</a:t>
            </a:fld>
            <a:endParaRPr lang="en-US" dirty="0"/>
          </a:p>
        </p:txBody>
      </p:sp>
      <p:pic>
        <p:nvPicPr>
          <p:cNvPr id="3" name="Picture 2" descr="Chart, line chart&#10;&#10;Description automatically generated">
            <a:extLst>
              <a:ext uri="{FF2B5EF4-FFF2-40B4-BE49-F238E27FC236}">
                <a16:creationId xmlns:a16="http://schemas.microsoft.com/office/drawing/2014/main" id="{A5C8366F-5D45-0126-E841-52D00CF76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90" y="482599"/>
            <a:ext cx="10171023" cy="5613401"/>
          </a:xfrm>
          <a:prstGeom prst="rect">
            <a:avLst/>
          </a:prstGeom>
        </p:spPr>
      </p:pic>
    </p:spTree>
    <p:extLst>
      <p:ext uri="{BB962C8B-B14F-4D97-AF65-F5344CB8AC3E}">
        <p14:creationId xmlns:p14="http://schemas.microsoft.com/office/powerpoint/2010/main" val="82457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2FC1-5438-32C5-09ED-461551A233B8}"/>
              </a:ext>
            </a:extLst>
          </p:cNvPr>
          <p:cNvSpPr>
            <a:spLocks noGrp="1"/>
          </p:cNvSpPr>
          <p:nvPr>
            <p:ph type="title"/>
          </p:nvPr>
        </p:nvSpPr>
        <p:spPr/>
        <p:txBody>
          <a:bodyPr/>
          <a:lstStyle/>
          <a:p>
            <a:r>
              <a:rPr lang="en-US" dirty="0"/>
              <a:t>Overview</a:t>
            </a:r>
          </a:p>
        </p:txBody>
      </p:sp>
      <p:sp>
        <p:nvSpPr>
          <p:cNvPr id="5" name="Slide Number Placeholder 4">
            <a:extLst>
              <a:ext uri="{FF2B5EF4-FFF2-40B4-BE49-F238E27FC236}">
                <a16:creationId xmlns:a16="http://schemas.microsoft.com/office/drawing/2014/main" id="{5C9361BD-84A6-6B1B-40FA-52CBC5E74EED}"/>
              </a:ext>
            </a:extLst>
          </p:cNvPr>
          <p:cNvSpPr>
            <a:spLocks noGrp="1"/>
          </p:cNvSpPr>
          <p:nvPr>
            <p:ph type="sldNum" sz="quarter" idx="12"/>
          </p:nvPr>
        </p:nvSpPr>
        <p:spPr/>
        <p:txBody>
          <a:bodyPr/>
          <a:lstStyle/>
          <a:p>
            <a:fld id="{5C76A076-0EB6-4ACF-BC93-AE169B35ECF5}" type="slidenum">
              <a:rPr lang="en-US" smtClean="0"/>
              <a:pPr/>
              <a:t>2</a:t>
            </a:fld>
            <a:endParaRPr lang="en-US" dirty="0"/>
          </a:p>
        </p:txBody>
      </p:sp>
      <p:sp>
        <p:nvSpPr>
          <p:cNvPr id="12" name="TextBox 11">
            <a:extLst>
              <a:ext uri="{FF2B5EF4-FFF2-40B4-BE49-F238E27FC236}">
                <a16:creationId xmlns:a16="http://schemas.microsoft.com/office/drawing/2014/main" id="{B994D94A-259C-232C-AFBD-C3BB16B182EA}"/>
              </a:ext>
            </a:extLst>
          </p:cNvPr>
          <p:cNvSpPr txBox="1"/>
          <p:nvPr/>
        </p:nvSpPr>
        <p:spPr>
          <a:xfrm>
            <a:off x="1081662" y="1769209"/>
            <a:ext cx="10165260" cy="3816429"/>
          </a:xfrm>
          <a:prstGeom prst="rect">
            <a:avLst/>
          </a:prstGeom>
          <a:noFill/>
          <a:ln w="38100">
            <a:solidFill>
              <a:schemeClr val="tx2"/>
            </a:solidFill>
          </a:ln>
        </p:spPr>
        <p:txBody>
          <a:bodyPr wrap="square" rtlCol="0">
            <a:spAutoFit/>
          </a:bodyPr>
          <a:lstStyle/>
          <a:p>
            <a:endParaRPr lang="en-US" sz="2000" dirty="0"/>
          </a:p>
          <a:p>
            <a:r>
              <a:rPr lang="en-US" sz="2000" dirty="0">
                <a:latin typeface="Open Sans" panose="020B0606030504020204" pitchFamily="34" charset="0"/>
                <a:ea typeface="Open Sans" panose="020B0606030504020204" pitchFamily="34" charset="0"/>
                <a:cs typeface="Open Sans" panose="020B0606030504020204" pitchFamily="34" charset="0"/>
              </a:rPr>
              <a:t>    </a:t>
            </a:r>
          </a:p>
          <a:p>
            <a:r>
              <a:rPr lang="en-US" sz="2800" b="1" dirty="0">
                <a:latin typeface="Open Sans" panose="020B0606030504020204" pitchFamily="34" charset="0"/>
                <a:ea typeface="Open Sans" panose="020B0606030504020204" pitchFamily="34" charset="0"/>
                <a:cs typeface="Open Sans" panose="020B0606030504020204" pitchFamily="34" charset="0"/>
              </a:rPr>
              <a:t>What is TAPPP?</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Program Overview</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Goals and objectives for TAPPP</a:t>
            </a:r>
          </a:p>
          <a:p>
            <a:pPr marL="800100" lvl="1" indent="-342900">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Health educators’ role </a:t>
            </a:r>
          </a:p>
          <a:p>
            <a:r>
              <a:rPr lang="en-US" sz="2800" b="1" dirty="0">
                <a:latin typeface="Open Sans" panose="020B0606030504020204" pitchFamily="34" charset="0"/>
                <a:ea typeface="Open Sans" panose="020B0606030504020204" pitchFamily="34" charset="0"/>
                <a:cs typeface="Open Sans" panose="020B0606030504020204" pitchFamily="34" charset="0"/>
              </a:rPr>
              <a:t>Teen Pregnancy in Northeast TN</a:t>
            </a:r>
          </a:p>
          <a:p>
            <a:pPr marL="8001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Data &amp; Trends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15" name="Oval 14">
            <a:extLst>
              <a:ext uri="{FF2B5EF4-FFF2-40B4-BE49-F238E27FC236}">
                <a16:creationId xmlns:a16="http://schemas.microsoft.com/office/drawing/2014/main" id="{FF1880A4-707F-76A6-F16F-9AA807C75B3C}"/>
              </a:ext>
            </a:extLst>
          </p:cNvPr>
          <p:cNvSpPr/>
          <p:nvPr/>
        </p:nvSpPr>
        <p:spPr>
          <a:xfrm>
            <a:off x="500638" y="121676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lipboard Checked with solid fill">
            <a:extLst>
              <a:ext uri="{FF2B5EF4-FFF2-40B4-BE49-F238E27FC236}">
                <a16:creationId xmlns:a16="http://schemas.microsoft.com/office/drawing/2014/main" id="{DDA14F9C-7206-2569-4502-92ED1B8E82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62" y="1258588"/>
            <a:ext cx="914400" cy="914400"/>
          </a:xfrm>
          <a:prstGeom prst="rect">
            <a:avLst/>
          </a:prstGeom>
        </p:spPr>
      </p:pic>
    </p:spTree>
    <p:extLst>
      <p:ext uri="{BB962C8B-B14F-4D97-AF65-F5344CB8AC3E}">
        <p14:creationId xmlns:p14="http://schemas.microsoft.com/office/powerpoint/2010/main" val="425310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781051" y="247650"/>
            <a:ext cx="10629900" cy="6127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20</a:t>
            </a:fld>
            <a:endParaRPr lang="en-US" dirty="0"/>
          </a:p>
        </p:txBody>
      </p:sp>
      <p:pic>
        <p:nvPicPr>
          <p:cNvPr id="10" name="Picture 9" descr="Chart, line chart&#10;&#10;Description automatically generated">
            <a:extLst>
              <a:ext uri="{FF2B5EF4-FFF2-40B4-BE49-F238E27FC236}">
                <a16:creationId xmlns:a16="http://schemas.microsoft.com/office/drawing/2014/main" id="{1830B693-64AF-3DA5-1057-2EBDCB83F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540" y="482599"/>
            <a:ext cx="9968560" cy="5675830"/>
          </a:xfrm>
          <a:prstGeom prst="rect">
            <a:avLst/>
          </a:prstGeom>
        </p:spPr>
      </p:pic>
    </p:spTree>
    <p:extLst>
      <p:ext uri="{BB962C8B-B14F-4D97-AF65-F5344CB8AC3E}">
        <p14:creationId xmlns:p14="http://schemas.microsoft.com/office/powerpoint/2010/main" val="2764103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781051" y="247650"/>
            <a:ext cx="10629900" cy="6127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21</a:t>
            </a:fld>
            <a:endParaRPr lang="en-US" dirty="0"/>
          </a:p>
        </p:txBody>
      </p:sp>
      <p:pic>
        <p:nvPicPr>
          <p:cNvPr id="10" name="Picture 9" descr="Chart, line chart&#10;&#10;Description automatically generated">
            <a:extLst>
              <a:ext uri="{FF2B5EF4-FFF2-40B4-BE49-F238E27FC236}">
                <a16:creationId xmlns:a16="http://schemas.microsoft.com/office/drawing/2014/main" id="{424DDB5E-97EC-950E-B6BF-C4439F712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40" y="501649"/>
            <a:ext cx="10178110" cy="5617312"/>
          </a:xfrm>
          <a:prstGeom prst="rect">
            <a:avLst/>
          </a:prstGeom>
        </p:spPr>
      </p:pic>
    </p:spTree>
    <p:extLst>
      <p:ext uri="{BB962C8B-B14F-4D97-AF65-F5344CB8AC3E}">
        <p14:creationId xmlns:p14="http://schemas.microsoft.com/office/powerpoint/2010/main" val="165997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715C3-1E64-394B-2F03-1C8E158CDDEA}"/>
              </a:ext>
            </a:extLst>
          </p:cNvPr>
          <p:cNvSpPr/>
          <p:nvPr/>
        </p:nvSpPr>
        <p:spPr>
          <a:xfrm>
            <a:off x="781051" y="247650"/>
            <a:ext cx="10629900" cy="6127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FD2B2D7-11FB-46D9-6B11-3F0F5612AA35}"/>
              </a:ext>
            </a:extLst>
          </p:cNvPr>
          <p:cNvSpPr>
            <a:spLocks noGrp="1"/>
          </p:cNvSpPr>
          <p:nvPr>
            <p:ph type="sldNum" sz="quarter" idx="12"/>
          </p:nvPr>
        </p:nvSpPr>
        <p:spPr/>
        <p:txBody>
          <a:bodyPr/>
          <a:lstStyle/>
          <a:p>
            <a:fld id="{5C76A076-0EB6-4ACF-BC93-AE169B35ECF5}" type="slidenum">
              <a:rPr lang="en-US" smtClean="0"/>
              <a:pPr/>
              <a:t>22</a:t>
            </a:fld>
            <a:endParaRPr lang="en-US" dirty="0"/>
          </a:p>
        </p:txBody>
      </p:sp>
      <p:pic>
        <p:nvPicPr>
          <p:cNvPr id="8" name="Picture 7" descr="Chart, line chart&#10;&#10;Description automatically generated">
            <a:extLst>
              <a:ext uri="{FF2B5EF4-FFF2-40B4-BE49-F238E27FC236}">
                <a16:creationId xmlns:a16="http://schemas.microsoft.com/office/drawing/2014/main" id="{3D14EEF0-FA62-4A44-597C-5A07E6A34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95" y="482599"/>
            <a:ext cx="9987610" cy="5686676"/>
          </a:xfrm>
          <a:prstGeom prst="rect">
            <a:avLst/>
          </a:prstGeom>
        </p:spPr>
      </p:pic>
    </p:spTree>
    <p:extLst>
      <p:ext uri="{BB962C8B-B14F-4D97-AF65-F5344CB8AC3E}">
        <p14:creationId xmlns:p14="http://schemas.microsoft.com/office/powerpoint/2010/main" val="2591603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2FC1-5438-32C5-09ED-461551A233B8}"/>
              </a:ext>
            </a:extLst>
          </p:cNvPr>
          <p:cNvSpPr>
            <a:spLocks noGrp="1"/>
          </p:cNvSpPr>
          <p:nvPr>
            <p:ph type="title"/>
          </p:nvPr>
        </p:nvSpPr>
        <p:spPr/>
        <p:txBody>
          <a:bodyPr/>
          <a:lstStyle/>
          <a:p>
            <a:r>
              <a:rPr lang="en-US" dirty="0"/>
              <a:t>Key Points</a:t>
            </a:r>
          </a:p>
        </p:txBody>
      </p:sp>
      <p:sp>
        <p:nvSpPr>
          <p:cNvPr id="5" name="Slide Number Placeholder 4">
            <a:extLst>
              <a:ext uri="{FF2B5EF4-FFF2-40B4-BE49-F238E27FC236}">
                <a16:creationId xmlns:a16="http://schemas.microsoft.com/office/drawing/2014/main" id="{5C9361BD-84A6-6B1B-40FA-52CBC5E74EED}"/>
              </a:ext>
            </a:extLst>
          </p:cNvPr>
          <p:cNvSpPr>
            <a:spLocks noGrp="1"/>
          </p:cNvSpPr>
          <p:nvPr>
            <p:ph type="sldNum" sz="quarter" idx="12"/>
          </p:nvPr>
        </p:nvSpPr>
        <p:spPr/>
        <p:txBody>
          <a:bodyPr/>
          <a:lstStyle/>
          <a:p>
            <a:fld id="{5C76A076-0EB6-4ACF-BC93-AE169B35ECF5}" type="slidenum">
              <a:rPr lang="en-US" smtClean="0"/>
              <a:pPr/>
              <a:t>23</a:t>
            </a:fld>
            <a:endParaRPr lang="en-US" dirty="0"/>
          </a:p>
        </p:txBody>
      </p:sp>
      <p:sp>
        <p:nvSpPr>
          <p:cNvPr id="12" name="TextBox 11">
            <a:extLst>
              <a:ext uri="{FF2B5EF4-FFF2-40B4-BE49-F238E27FC236}">
                <a16:creationId xmlns:a16="http://schemas.microsoft.com/office/drawing/2014/main" id="{B994D94A-259C-232C-AFBD-C3BB16B182EA}"/>
              </a:ext>
            </a:extLst>
          </p:cNvPr>
          <p:cNvSpPr txBox="1"/>
          <p:nvPr/>
        </p:nvSpPr>
        <p:spPr>
          <a:xfrm>
            <a:off x="1081662" y="1769209"/>
            <a:ext cx="10165260" cy="3785652"/>
          </a:xfrm>
          <a:prstGeom prst="rect">
            <a:avLst/>
          </a:prstGeom>
          <a:noFill/>
          <a:ln w="38100">
            <a:solidFill>
              <a:schemeClr val="tx2"/>
            </a:solidFill>
          </a:ln>
        </p:spPr>
        <p:txBody>
          <a:bodyPr wrap="square" rtlCol="0">
            <a:spAutoFit/>
          </a:bodyPr>
          <a:lstStyle/>
          <a:p>
            <a:endParaRPr lang="en-US" sz="2000" dirty="0"/>
          </a:p>
          <a:p>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n-US" sz="2000" dirty="0"/>
          </a:p>
          <a:p>
            <a:r>
              <a:rPr lang="en-US" sz="2000" dirty="0">
                <a:latin typeface="Open Sans" panose="020B0606030504020204" pitchFamily="34" charset="0"/>
                <a:ea typeface="Open Sans" panose="020B0606030504020204" pitchFamily="34" charset="0"/>
                <a:cs typeface="Open Sans" panose="020B0606030504020204" pitchFamily="34" charset="0"/>
              </a:rPr>
              <a:t>TAPPP provides community services, education, collaborations, and partnerships to increase awareness community awareness and prevention of teen pregnancy.</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Overall, NER teen pregnancy rates and county rates by age group trended downward from 2008-2019; however some age groups have seen increases in last year or two or data that may indicate increasing trend. Need up-to-date data.</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Pregnancy rates per 1,000 for 15-17 and 18-19 year old categories in a number of NER counties are higher than overall state rate.</a:t>
            </a:r>
          </a:p>
          <a:p>
            <a:r>
              <a:rPr lang="en-US" sz="2000" dirty="0">
                <a:latin typeface="Open Sans" panose="020B0606030504020204" pitchFamily="34" charset="0"/>
                <a:ea typeface="Open Sans" panose="020B0606030504020204" pitchFamily="34" charset="0"/>
                <a:cs typeface="Open Sans" panose="020B0606030504020204" pitchFamily="34" charset="0"/>
              </a:rPr>
              <a:t>	</a:t>
            </a:r>
          </a:p>
        </p:txBody>
      </p:sp>
      <p:sp>
        <p:nvSpPr>
          <p:cNvPr id="15" name="Oval 14">
            <a:extLst>
              <a:ext uri="{FF2B5EF4-FFF2-40B4-BE49-F238E27FC236}">
                <a16:creationId xmlns:a16="http://schemas.microsoft.com/office/drawing/2014/main" id="{FF1880A4-707F-76A6-F16F-9AA807C75B3C}"/>
              </a:ext>
            </a:extLst>
          </p:cNvPr>
          <p:cNvSpPr/>
          <p:nvPr/>
        </p:nvSpPr>
        <p:spPr>
          <a:xfrm>
            <a:off x="500638" y="121676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Key with solid fill">
            <a:extLst>
              <a:ext uri="{FF2B5EF4-FFF2-40B4-BE49-F238E27FC236}">
                <a16:creationId xmlns:a16="http://schemas.microsoft.com/office/drawing/2014/main" id="{6367AECC-5B71-4564-D853-D8D4572186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62" y="1312009"/>
            <a:ext cx="914400" cy="914400"/>
          </a:xfrm>
          <a:prstGeom prst="rect">
            <a:avLst/>
          </a:prstGeom>
        </p:spPr>
      </p:pic>
    </p:spTree>
    <p:extLst>
      <p:ext uri="{BB962C8B-B14F-4D97-AF65-F5344CB8AC3E}">
        <p14:creationId xmlns:p14="http://schemas.microsoft.com/office/powerpoint/2010/main" val="4015346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79E19A3-2B81-3861-1753-7190A68F46D7}"/>
              </a:ext>
            </a:extLst>
          </p:cNvPr>
          <p:cNvCxnSpPr/>
          <p:nvPr/>
        </p:nvCxnSpPr>
        <p:spPr>
          <a:xfrm>
            <a:off x="0" y="3638550"/>
            <a:ext cx="12192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EF60769-ED28-C775-CE9E-609CF54E7082}"/>
              </a:ext>
            </a:extLst>
          </p:cNvPr>
          <p:cNvSpPr/>
          <p:nvPr/>
        </p:nvSpPr>
        <p:spPr>
          <a:xfrm>
            <a:off x="10348749" y="3078800"/>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299CE3EB-3E1C-3931-14EB-3A61C23E1EB6}"/>
              </a:ext>
            </a:extLst>
          </p:cNvPr>
          <p:cNvCxnSpPr/>
          <p:nvPr/>
        </p:nvCxnSpPr>
        <p:spPr>
          <a:xfrm>
            <a:off x="6350" y="5313931"/>
            <a:ext cx="12192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33E7FF84-0A9A-6BBF-7025-1F8E1A2325B6}"/>
              </a:ext>
            </a:extLst>
          </p:cNvPr>
          <p:cNvSpPr/>
          <p:nvPr/>
        </p:nvSpPr>
        <p:spPr>
          <a:xfrm>
            <a:off x="695125" y="4754182"/>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3401FEF-519A-86AD-C113-A00B6D5C40A8}"/>
              </a:ext>
            </a:extLst>
          </p:cNvPr>
          <p:cNvSpPr/>
          <p:nvPr/>
        </p:nvSpPr>
        <p:spPr>
          <a:xfrm>
            <a:off x="8353787" y="3078800"/>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826A19A-0C47-5F1A-D8A5-5CA4801A22A8}"/>
              </a:ext>
            </a:extLst>
          </p:cNvPr>
          <p:cNvSpPr/>
          <p:nvPr/>
        </p:nvSpPr>
        <p:spPr>
          <a:xfrm>
            <a:off x="688775" y="3078801"/>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DE2CF0D-4A61-07F1-0198-1C4AC998F0F4}"/>
              </a:ext>
            </a:extLst>
          </p:cNvPr>
          <p:cNvSpPr>
            <a:spLocks noGrp="1"/>
          </p:cNvSpPr>
          <p:nvPr>
            <p:ph type="sldNum" sz="quarter" idx="12"/>
          </p:nvPr>
        </p:nvSpPr>
        <p:spPr/>
        <p:txBody>
          <a:bodyPr/>
          <a:lstStyle/>
          <a:p>
            <a:fld id="{5C76A076-0EB6-4ACF-BC93-AE169B35ECF5}" type="slidenum">
              <a:rPr lang="en-US" smtClean="0"/>
              <a:pPr/>
              <a:t>24</a:t>
            </a:fld>
            <a:endParaRPr lang="en-US" dirty="0"/>
          </a:p>
        </p:txBody>
      </p:sp>
      <p:sp>
        <p:nvSpPr>
          <p:cNvPr id="7" name="Oval 6">
            <a:extLst>
              <a:ext uri="{FF2B5EF4-FFF2-40B4-BE49-F238E27FC236}">
                <a16:creationId xmlns:a16="http://schemas.microsoft.com/office/drawing/2014/main" id="{549A36A9-073F-834C-2A00-380788A60925}"/>
              </a:ext>
            </a:extLst>
          </p:cNvPr>
          <p:cNvSpPr/>
          <p:nvPr/>
        </p:nvSpPr>
        <p:spPr>
          <a:xfrm>
            <a:off x="2676165" y="308453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49DE2D-2179-DAEE-32F7-40CB276A8208}"/>
              </a:ext>
            </a:extLst>
          </p:cNvPr>
          <p:cNvSpPr/>
          <p:nvPr/>
        </p:nvSpPr>
        <p:spPr>
          <a:xfrm>
            <a:off x="4527776" y="309940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9B5A0A-922C-36EE-6BC1-C84EF32009E5}"/>
              </a:ext>
            </a:extLst>
          </p:cNvPr>
          <p:cNvSpPr/>
          <p:nvPr/>
        </p:nvSpPr>
        <p:spPr>
          <a:xfrm>
            <a:off x="6483882" y="3078801"/>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446F5C5-4EE5-C2BF-27EA-4278BA4B37C0}"/>
              </a:ext>
            </a:extLst>
          </p:cNvPr>
          <p:cNvSpPr/>
          <p:nvPr/>
        </p:nvSpPr>
        <p:spPr>
          <a:xfrm>
            <a:off x="8360137" y="4754181"/>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A8E514E-63AE-68C9-62C9-8A8277A7B256}"/>
              </a:ext>
            </a:extLst>
          </p:cNvPr>
          <p:cNvSpPr/>
          <p:nvPr/>
        </p:nvSpPr>
        <p:spPr>
          <a:xfrm>
            <a:off x="2682515" y="4759914"/>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01A1908-8DCA-C1CE-7D4F-D0FBEF958CD2}"/>
              </a:ext>
            </a:extLst>
          </p:cNvPr>
          <p:cNvSpPr/>
          <p:nvPr/>
        </p:nvSpPr>
        <p:spPr>
          <a:xfrm>
            <a:off x="4534126" y="4774784"/>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56A4862-D613-E9A9-A5C7-72CA88F582FA}"/>
              </a:ext>
            </a:extLst>
          </p:cNvPr>
          <p:cNvSpPr/>
          <p:nvPr/>
        </p:nvSpPr>
        <p:spPr>
          <a:xfrm>
            <a:off x="6490232" y="4754182"/>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8519E62-31CB-6A96-8284-6E68B8E4686D}"/>
              </a:ext>
            </a:extLst>
          </p:cNvPr>
          <p:cNvSpPr/>
          <p:nvPr/>
        </p:nvSpPr>
        <p:spPr>
          <a:xfrm>
            <a:off x="10355099" y="4754181"/>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752C967-46B5-8EB5-0CC5-55A5E9F10CB9}"/>
              </a:ext>
            </a:extLst>
          </p:cNvPr>
          <p:cNvSpPr txBox="1"/>
          <p:nvPr/>
        </p:nvSpPr>
        <p:spPr>
          <a:xfrm>
            <a:off x="4000500" y="1301988"/>
            <a:ext cx="3924300" cy="1200329"/>
          </a:xfrm>
          <a:prstGeom prst="rect">
            <a:avLst/>
          </a:prstGeom>
          <a:noFill/>
        </p:spPr>
        <p:txBody>
          <a:bodyPr wrap="square" rtlCol="0">
            <a:sp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THANK YOU!</a:t>
            </a:r>
          </a:p>
          <a:p>
            <a:pPr algn="ctr"/>
            <a:r>
              <a:rPr lang="en-US" sz="3600" dirty="0">
                <a:latin typeface="Open Sans" panose="020B0606030504020204" pitchFamily="34" charset="0"/>
                <a:ea typeface="Open Sans" panose="020B0606030504020204" pitchFamily="34" charset="0"/>
                <a:cs typeface="Open Sans" panose="020B0606030504020204" pitchFamily="34" charset="0"/>
              </a:rPr>
              <a:t>ANY QUESTIONS?</a:t>
            </a:r>
          </a:p>
        </p:txBody>
      </p:sp>
      <p:pic>
        <p:nvPicPr>
          <p:cNvPr id="3" name="Graphic 2" descr="Key with solid fill">
            <a:extLst>
              <a:ext uri="{FF2B5EF4-FFF2-40B4-BE49-F238E27FC236}">
                <a16:creationId xmlns:a16="http://schemas.microsoft.com/office/drawing/2014/main" id="{4D4C3379-D842-351A-D5CD-FB56EEBF91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1931" y="4870030"/>
            <a:ext cx="914400" cy="914400"/>
          </a:xfrm>
          <a:prstGeom prst="rect">
            <a:avLst/>
          </a:prstGeom>
        </p:spPr>
      </p:pic>
      <p:pic>
        <p:nvPicPr>
          <p:cNvPr id="12" name="Graphic 11" descr="Statistics with solid fill">
            <a:extLst>
              <a:ext uri="{FF2B5EF4-FFF2-40B4-BE49-F238E27FC236}">
                <a16:creationId xmlns:a16="http://schemas.microsoft.com/office/drawing/2014/main" id="{53CC1A14-8C5F-0DC1-1D6D-2FF281222E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9616" y="4849427"/>
            <a:ext cx="914400" cy="914400"/>
          </a:xfrm>
          <a:prstGeom prst="rect">
            <a:avLst/>
          </a:prstGeom>
        </p:spPr>
      </p:pic>
      <p:pic>
        <p:nvPicPr>
          <p:cNvPr id="14" name="Graphic 13" descr="Bar chart with solid fill">
            <a:extLst>
              <a:ext uri="{FF2B5EF4-FFF2-40B4-BE49-F238E27FC236}">
                <a16:creationId xmlns:a16="http://schemas.microsoft.com/office/drawing/2014/main" id="{BAB7C2D7-1382-9C7A-1CCC-D8241F9E93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51455" y="4856731"/>
            <a:ext cx="914400" cy="914400"/>
          </a:xfrm>
          <a:prstGeom prst="rect">
            <a:avLst/>
          </a:prstGeom>
        </p:spPr>
      </p:pic>
      <p:pic>
        <p:nvPicPr>
          <p:cNvPr id="31" name="Graphic 30" descr="Question Mark with solid fill">
            <a:extLst>
              <a:ext uri="{FF2B5EF4-FFF2-40B4-BE49-F238E27FC236}">
                <a16:creationId xmlns:a16="http://schemas.microsoft.com/office/drawing/2014/main" id="{C217A8F4-6C93-D394-6BF5-7E3F5F8FD8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78923" y="4870030"/>
            <a:ext cx="914400" cy="914400"/>
          </a:xfrm>
          <a:prstGeom prst="rect">
            <a:avLst/>
          </a:prstGeom>
        </p:spPr>
      </p:pic>
      <p:pic>
        <p:nvPicPr>
          <p:cNvPr id="33" name="Graphic 32" descr="Map with pin with solid fill">
            <a:extLst>
              <a:ext uri="{FF2B5EF4-FFF2-40B4-BE49-F238E27FC236}">
                <a16:creationId xmlns:a16="http://schemas.microsoft.com/office/drawing/2014/main" id="{D7AF84AF-916A-B612-56A2-3063E26F24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00142" y="4849427"/>
            <a:ext cx="914400" cy="914400"/>
          </a:xfrm>
          <a:prstGeom prst="rect">
            <a:avLst/>
          </a:prstGeom>
        </p:spPr>
      </p:pic>
      <p:pic>
        <p:nvPicPr>
          <p:cNvPr id="34" name="Graphic 33" descr="Books with solid fill">
            <a:extLst>
              <a:ext uri="{FF2B5EF4-FFF2-40B4-BE49-F238E27FC236}">
                <a16:creationId xmlns:a16="http://schemas.microsoft.com/office/drawing/2014/main" id="{87454A0B-9347-26E2-1C1D-A797850E996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2599" y="4870030"/>
            <a:ext cx="914400" cy="914400"/>
          </a:xfrm>
          <a:prstGeom prst="rect">
            <a:avLst/>
          </a:prstGeom>
        </p:spPr>
      </p:pic>
      <p:pic>
        <p:nvPicPr>
          <p:cNvPr id="38" name="Graphic 37" descr="Classroom with solid fill">
            <a:extLst>
              <a:ext uri="{FF2B5EF4-FFF2-40B4-BE49-F238E27FC236}">
                <a16:creationId xmlns:a16="http://schemas.microsoft.com/office/drawing/2014/main" id="{17C92D70-26AD-BEB1-CA3B-D07FC03219F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2599" y="3194649"/>
            <a:ext cx="914400" cy="914400"/>
          </a:xfrm>
          <a:prstGeom prst="rect">
            <a:avLst/>
          </a:prstGeom>
        </p:spPr>
      </p:pic>
      <p:pic>
        <p:nvPicPr>
          <p:cNvPr id="41" name="Graphic 40" descr="Right Brain with solid fill">
            <a:extLst>
              <a:ext uri="{FF2B5EF4-FFF2-40B4-BE49-F238E27FC236}">
                <a16:creationId xmlns:a16="http://schemas.microsoft.com/office/drawing/2014/main" id="{58161EE4-511B-08CB-BE56-AEA6FC87626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759147" y="3181350"/>
            <a:ext cx="914400" cy="914400"/>
          </a:xfrm>
          <a:prstGeom prst="rect">
            <a:avLst/>
          </a:prstGeom>
        </p:spPr>
      </p:pic>
      <p:pic>
        <p:nvPicPr>
          <p:cNvPr id="47" name="Graphic 46" descr="Shield Tick with solid fill">
            <a:extLst>
              <a:ext uri="{FF2B5EF4-FFF2-40B4-BE49-F238E27FC236}">
                <a16:creationId xmlns:a16="http://schemas.microsoft.com/office/drawing/2014/main" id="{CBF420EC-E958-4C9D-7228-D50B45828A0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663555" y="3179779"/>
            <a:ext cx="914400" cy="914400"/>
          </a:xfrm>
          <a:prstGeom prst="rect">
            <a:avLst/>
          </a:prstGeom>
        </p:spPr>
      </p:pic>
      <p:pic>
        <p:nvPicPr>
          <p:cNvPr id="49" name="Graphic 48" descr="Plant with solid fill">
            <a:extLst>
              <a:ext uri="{FF2B5EF4-FFF2-40B4-BE49-F238E27FC236}">
                <a16:creationId xmlns:a16="http://schemas.microsoft.com/office/drawing/2014/main" id="{BD246164-0C40-CC18-C226-59183DCBFB2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564605" y="3179779"/>
            <a:ext cx="914400" cy="914400"/>
          </a:xfrm>
          <a:prstGeom prst="rect">
            <a:avLst/>
          </a:prstGeom>
        </p:spPr>
      </p:pic>
      <p:pic>
        <p:nvPicPr>
          <p:cNvPr id="51" name="Graphic 50" descr="Connections with solid fill">
            <a:extLst>
              <a:ext uri="{FF2B5EF4-FFF2-40B4-BE49-F238E27FC236}">
                <a16:creationId xmlns:a16="http://schemas.microsoft.com/office/drawing/2014/main" id="{7729D9BF-AF22-DB96-F821-C650E4F8C04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484837" y="3218555"/>
            <a:ext cx="914400" cy="914400"/>
          </a:xfrm>
          <a:prstGeom prst="rect">
            <a:avLst/>
          </a:prstGeom>
        </p:spPr>
      </p:pic>
      <p:pic>
        <p:nvPicPr>
          <p:cNvPr id="52" name="Graphic 51" descr="Medicine with solid fill">
            <a:extLst>
              <a:ext uri="{FF2B5EF4-FFF2-40B4-BE49-F238E27FC236}">
                <a16:creationId xmlns:a16="http://schemas.microsoft.com/office/drawing/2014/main" id="{0F844AF1-F26D-594D-7E64-35D20B8634E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478923" y="3194649"/>
            <a:ext cx="914400" cy="914400"/>
          </a:xfrm>
          <a:prstGeom prst="rect">
            <a:avLst/>
          </a:prstGeom>
        </p:spPr>
      </p:pic>
    </p:spTree>
    <p:extLst>
      <p:ext uri="{BB962C8B-B14F-4D97-AF65-F5344CB8AC3E}">
        <p14:creationId xmlns:p14="http://schemas.microsoft.com/office/powerpoint/2010/main" val="333250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2FC1-5438-32C5-09ED-461551A233B8}"/>
              </a:ext>
            </a:extLst>
          </p:cNvPr>
          <p:cNvSpPr>
            <a:spLocks noGrp="1"/>
          </p:cNvSpPr>
          <p:nvPr>
            <p:ph type="title"/>
          </p:nvPr>
        </p:nvSpPr>
        <p:spPr/>
        <p:txBody>
          <a:bodyPr/>
          <a:lstStyle/>
          <a:p>
            <a:r>
              <a:rPr lang="en-US" dirty="0"/>
              <a:t>TN Adolescent Pregnancy Prevention Program (TAPPP)</a:t>
            </a:r>
          </a:p>
        </p:txBody>
      </p:sp>
      <p:sp>
        <p:nvSpPr>
          <p:cNvPr id="5" name="Slide Number Placeholder 4">
            <a:extLst>
              <a:ext uri="{FF2B5EF4-FFF2-40B4-BE49-F238E27FC236}">
                <a16:creationId xmlns:a16="http://schemas.microsoft.com/office/drawing/2014/main" id="{5C9361BD-84A6-6B1B-40FA-52CBC5E74EED}"/>
              </a:ext>
            </a:extLst>
          </p:cNvPr>
          <p:cNvSpPr>
            <a:spLocks noGrp="1"/>
          </p:cNvSpPr>
          <p:nvPr>
            <p:ph type="sldNum" sz="quarter" idx="12"/>
          </p:nvPr>
        </p:nvSpPr>
        <p:spPr/>
        <p:txBody>
          <a:bodyPr/>
          <a:lstStyle/>
          <a:p>
            <a:fld id="{5C76A076-0EB6-4ACF-BC93-AE169B35ECF5}" type="slidenum">
              <a:rPr lang="en-US" smtClean="0"/>
              <a:pPr/>
              <a:t>3</a:t>
            </a:fld>
            <a:endParaRPr lang="en-US" dirty="0"/>
          </a:p>
        </p:txBody>
      </p:sp>
      <p:sp>
        <p:nvSpPr>
          <p:cNvPr id="12" name="TextBox 11">
            <a:extLst>
              <a:ext uri="{FF2B5EF4-FFF2-40B4-BE49-F238E27FC236}">
                <a16:creationId xmlns:a16="http://schemas.microsoft.com/office/drawing/2014/main" id="{B994D94A-259C-232C-AFBD-C3BB16B182EA}"/>
              </a:ext>
            </a:extLst>
          </p:cNvPr>
          <p:cNvSpPr txBox="1"/>
          <p:nvPr/>
        </p:nvSpPr>
        <p:spPr>
          <a:xfrm>
            <a:off x="1081662" y="1769209"/>
            <a:ext cx="10165260" cy="3662541"/>
          </a:xfrm>
          <a:prstGeom prst="rect">
            <a:avLst/>
          </a:prstGeom>
          <a:noFill/>
          <a:ln w="38100">
            <a:solidFill>
              <a:schemeClr val="tx2"/>
            </a:solidFill>
          </a:ln>
        </p:spPr>
        <p:txBody>
          <a:bodyPr wrap="square" rtlCol="0">
            <a:spAutoFit/>
          </a:bodyPr>
          <a:lstStyle/>
          <a:p>
            <a:endParaRPr lang="en-US" sz="2000" dirty="0"/>
          </a:p>
          <a:p>
            <a:r>
              <a:rPr lang="en-US" sz="2000" dirty="0"/>
              <a:t>      </a:t>
            </a:r>
            <a:r>
              <a:rPr lang="en-US" sz="3200" b="1" dirty="0">
                <a:latin typeface="Open Sans" panose="020B0606030504020204" pitchFamily="34" charset="0"/>
                <a:ea typeface="Open Sans" panose="020B0606030504020204" pitchFamily="34" charset="0"/>
                <a:cs typeface="Open Sans" panose="020B0606030504020204" pitchFamily="34" charset="0"/>
              </a:rPr>
              <a:t>What is TAPPP?</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800" i="1" dirty="0">
                <a:latin typeface="Open Sans" panose="020B0606030504020204" pitchFamily="34" charset="0"/>
                <a:ea typeface="Open Sans" panose="020B0606030504020204" pitchFamily="34" charset="0"/>
                <a:cs typeface="Open Sans" panose="020B0606030504020204" pitchFamily="34" charset="0"/>
              </a:rPr>
              <a:t>“</a:t>
            </a:r>
            <a:r>
              <a:rPr lang="en-US" sz="2800" b="0" i="1"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The Tennessee Adolescent Pregnancy Prevention Program (TAPPP) is a state funded program that incorporates community-based awareness and prevention education through community services, education, collaborations and partnerships.”</a:t>
            </a:r>
            <a:endParaRPr lang="en-US" sz="2800"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p>
        </p:txBody>
      </p:sp>
      <p:sp>
        <p:nvSpPr>
          <p:cNvPr id="15" name="Oval 14">
            <a:extLst>
              <a:ext uri="{FF2B5EF4-FFF2-40B4-BE49-F238E27FC236}">
                <a16:creationId xmlns:a16="http://schemas.microsoft.com/office/drawing/2014/main" id="{FF1880A4-707F-76A6-F16F-9AA807C75B3C}"/>
              </a:ext>
            </a:extLst>
          </p:cNvPr>
          <p:cNvSpPr/>
          <p:nvPr/>
        </p:nvSpPr>
        <p:spPr>
          <a:xfrm>
            <a:off x="500638" y="121676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lassroom with solid fill">
            <a:extLst>
              <a:ext uri="{FF2B5EF4-FFF2-40B4-BE49-F238E27FC236}">
                <a16:creationId xmlns:a16="http://schemas.microsoft.com/office/drawing/2014/main" id="{46A42C16-61BB-B29E-235C-ADA63640D0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62" y="1312009"/>
            <a:ext cx="914400" cy="914400"/>
          </a:xfrm>
          <a:prstGeom prst="rect">
            <a:avLst/>
          </a:prstGeom>
        </p:spPr>
      </p:pic>
    </p:spTree>
    <p:extLst>
      <p:ext uri="{BB962C8B-B14F-4D97-AF65-F5344CB8AC3E}">
        <p14:creationId xmlns:p14="http://schemas.microsoft.com/office/powerpoint/2010/main" val="164371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2FC1-5438-32C5-09ED-461551A233B8}"/>
              </a:ext>
            </a:extLst>
          </p:cNvPr>
          <p:cNvSpPr>
            <a:spLocks noGrp="1"/>
          </p:cNvSpPr>
          <p:nvPr>
            <p:ph type="title"/>
          </p:nvPr>
        </p:nvSpPr>
        <p:spPr/>
        <p:txBody>
          <a:bodyPr/>
          <a:lstStyle/>
          <a:p>
            <a:r>
              <a:rPr lang="en-US" dirty="0"/>
              <a:t>TAPPP Primary Goals</a:t>
            </a:r>
          </a:p>
        </p:txBody>
      </p:sp>
      <p:sp>
        <p:nvSpPr>
          <p:cNvPr id="5" name="Slide Number Placeholder 4">
            <a:extLst>
              <a:ext uri="{FF2B5EF4-FFF2-40B4-BE49-F238E27FC236}">
                <a16:creationId xmlns:a16="http://schemas.microsoft.com/office/drawing/2014/main" id="{5C9361BD-84A6-6B1B-40FA-52CBC5E74EED}"/>
              </a:ext>
            </a:extLst>
          </p:cNvPr>
          <p:cNvSpPr>
            <a:spLocks noGrp="1"/>
          </p:cNvSpPr>
          <p:nvPr>
            <p:ph type="sldNum" sz="quarter" idx="12"/>
          </p:nvPr>
        </p:nvSpPr>
        <p:spPr/>
        <p:txBody>
          <a:bodyPr/>
          <a:lstStyle/>
          <a:p>
            <a:fld id="{5C76A076-0EB6-4ACF-BC93-AE169B35ECF5}" type="slidenum">
              <a:rPr lang="en-US" smtClean="0"/>
              <a:pPr/>
              <a:t>4</a:t>
            </a:fld>
            <a:endParaRPr lang="en-US" dirty="0"/>
          </a:p>
        </p:txBody>
      </p:sp>
      <p:sp>
        <p:nvSpPr>
          <p:cNvPr id="12" name="TextBox 11">
            <a:extLst>
              <a:ext uri="{FF2B5EF4-FFF2-40B4-BE49-F238E27FC236}">
                <a16:creationId xmlns:a16="http://schemas.microsoft.com/office/drawing/2014/main" id="{B994D94A-259C-232C-AFBD-C3BB16B182EA}"/>
              </a:ext>
            </a:extLst>
          </p:cNvPr>
          <p:cNvSpPr txBox="1"/>
          <p:nvPr/>
        </p:nvSpPr>
        <p:spPr>
          <a:xfrm>
            <a:off x="1146561" y="1769209"/>
            <a:ext cx="10165260" cy="2400657"/>
          </a:xfrm>
          <a:prstGeom prst="rect">
            <a:avLst/>
          </a:prstGeom>
          <a:noFill/>
          <a:ln w="38100">
            <a:solidFill>
              <a:schemeClr val="tx2"/>
            </a:solidFill>
          </a:ln>
        </p:spPr>
        <p:txBody>
          <a:bodyPr wrap="square" rtlCol="0">
            <a:spAutoFit/>
          </a:bodyPr>
          <a:lstStyle/>
          <a:p>
            <a:pPr marL="457200" indent="-457200">
              <a:buFont typeface="+mj-lt"/>
              <a:buAutoNum type="arabicPeriod"/>
            </a:pPr>
            <a:endParaRPr lang="en-US" sz="2400" b="1" dirty="0">
              <a:solidFill>
                <a:srgbClr val="131E29"/>
              </a:solidFill>
              <a:latin typeface="Open Sans" panose="020B0606030504020204" pitchFamily="34" charset="0"/>
            </a:endParaRPr>
          </a:p>
          <a:p>
            <a:pPr marL="457200" indent="-457200">
              <a:spcAft>
                <a:spcPts val="1800"/>
              </a:spcAft>
              <a:buFont typeface="+mj-lt"/>
              <a:buAutoNum type="arabicPeriod"/>
            </a:pPr>
            <a:r>
              <a:rPr lang="en-US" sz="2400" b="1" dirty="0">
                <a:solidFill>
                  <a:srgbClr val="131E29"/>
                </a:solidFill>
                <a:latin typeface="Open Sans" panose="020B0606030504020204" pitchFamily="34" charset="0"/>
              </a:rPr>
              <a:t>R</a:t>
            </a:r>
            <a:r>
              <a:rPr lang="en-US" sz="2400" b="1" i="0" dirty="0">
                <a:solidFill>
                  <a:srgbClr val="131E29"/>
                </a:solidFill>
                <a:effectLst/>
                <a:latin typeface="Open Sans" panose="020B0606030504020204" pitchFamily="34" charset="0"/>
              </a:rPr>
              <a:t>educe the incidence of teen pregnancy in Tennessee</a:t>
            </a:r>
            <a:endParaRPr lang="en-US" sz="2000" b="0" i="0" dirty="0">
              <a:solidFill>
                <a:srgbClr val="131E29"/>
              </a:solidFill>
              <a:effectLst/>
              <a:latin typeface="Open Sans" panose="020B0606030504020204" pitchFamily="34" charset="0"/>
            </a:endParaRPr>
          </a:p>
          <a:p>
            <a:pPr marL="457200" indent="-457200">
              <a:spcAft>
                <a:spcPts val="1800"/>
              </a:spcAft>
              <a:buFont typeface="+mj-lt"/>
              <a:buAutoNum type="arabicPeriod"/>
            </a:pPr>
            <a:r>
              <a:rPr lang="en-US" sz="2400" b="1" i="0" dirty="0">
                <a:solidFill>
                  <a:srgbClr val="131E29"/>
                </a:solidFill>
                <a:effectLst/>
                <a:latin typeface="Open Sans" panose="020B0606030504020204" pitchFamily="34" charset="0"/>
              </a:rPr>
              <a:t>Promote total community involvement</a:t>
            </a:r>
          </a:p>
          <a:p>
            <a:pPr marL="457200" indent="-457200">
              <a:spcAft>
                <a:spcPts val="1800"/>
              </a:spcAft>
              <a:buFont typeface="+mj-lt"/>
              <a:buAutoNum type="arabicPeriod"/>
            </a:pPr>
            <a:r>
              <a:rPr lang="en-US" sz="2400" b="1" i="0" dirty="0">
                <a:solidFill>
                  <a:srgbClr val="131E29"/>
                </a:solidFill>
                <a:effectLst/>
                <a:latin typeface="Open Sans" panose="020B0606030504020204" pitchFamily="34" charset="0"/>
              </a:rPr>
              <a:t>Improve and coordinate services available for pregnant teenagers and teen parents</a:t>
            </a:r>
          </a:p>
        </p:txBody>
      </p:sp>
      <p:sp>
        <p:nvSpPr>
          <p:cNvPr id="15" name="Oval 14">
            <a:extLst>
              <a:ext uri="{FF2B5EF4-FFF2-40B4-BE49-F238E27FC236}">
                <a16:creationId xmlns:a16="http://schemas.microsoft.com/office/drawing/2014/main" id="{FF1880A4-707F-76A6-F16F-9AA807C75B3C}"/>
              </a:ext>
            </a:extLst>
          </p:cNvPr>
          <p:cNvSpPr/>
          <p:nvPr/>
        </p:nvSpPr>
        <p:spPr>
          <a:xfrm>
            <a:off x="500638" y="106436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Presentation with checklist with solid fill">
            <a:extLst>
              <a:ext uri="{FF2B5EF4-FFF2-40B4-BE49-F238E27FC236}">
                <a16:creationId xmlns:a16="http://schemas.microsoft.com/office/drawing/2014/main" id="{4CD979C3-2DE3-D61B-8447-942B867629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62" y="1223431"/>
            <a:ext cx="914400" cy="914400"/>
          </a:xfrm>
          <a:prstGeom prst="rect">
            <a:avLst/>
          </a:prstGeom>
        </p:spPr>
      </p:pic>
    </p:spTree>
    <p:extLst>
      <p:ext uri="{BB962C8B-B14F-4D97-AF65-F5344CB8AC3E}">
        <p14:creationId xmlns:p14="http://schemas.microsoft.com/office/powerpoint/2010/main" val="297382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2FC1-5438-32C5-09ED-461551A233B8}"/>
              </a:ext>
            </a:extLst>
          </p:cNvPr>
          <p:cNvSpPr>
            <a:spLocks noGrp="1"/>
          </p:cNvSpPr>
          <p:nvPr>
            <p:ph type="title"/>
          </p:nvPr>
        </p:nvSpPr>
        <p:spPr/>
        <p:txBody>
          <a:bodyPr/>
          <a:lstStyle/>
          <a:p>
            <a:r>
              <a:rPr lang="en-US" dirty="0"/>
              <a:t>Health Educators &amp; TAPPP</a:t>
            </a:r>
          </a:p>
        </p:txBody>
      </p:sp>
      <p:sp>
        <p:nvSpPr>
          <p:cNvPr id="5" name="Slide Number Placeholder 4">
            <a:extLst>
              <a:ext uri="{FF2B5EF4-FFF2-40B4-BE49-F238E27FC236}">
                <a16:creationId xmlns:a16="http://schemas.microsoft.com/office/drawing/2014/main" id="{5C9361BD-84A6-6B1B-40FA-52CBC5E74EED}"/>
              </a:ext>
            </a:extLst>
          </p:cNvPr>
          <p:cNvSpPr>
            <a:spLocks noGrp="1"/>
          </p:cNvSpPr>
          <p:nvPr>
            <p:ph type="sldNum" sz="quarter" idx="12"/>
          </p:nvPr>
        </p:nvSpPr>
        <p:spPr/>
        <p:txBody>
          <a:bodyPr/>
          <a:lstStyle/>
          <a:p>
            <a:fld id="{5C76A076-0EB6-4ACF-BC93-AE169B35ECF5}" type="slidenum">
              <a:rPr lang="en-US" smtClean="0"/>
              <a:pPr/>
              <a:t>5</a:t>
            </a:fld>
            <a:endParaRPr lang="en-US" dirty="0"/>
          </a:p>
        </p:txBody>
      </p:sp>
      <p:sp>
        <p:nvSpPr>
          <p:cNvPr id="12" name="TextBox 11">
            <a:extLst>
              <a:ext uri="{FF2B5EF4-FFF2-40B4-BE49-F238E27FC236}">
                <a16:creationId xmlns:a16="http://schemas.microsoft.com/office/drawing/2014/main" id="{B994D94A-259C-232C-AFBD-C3BB16B182EA}"/>
              </a:ext>
            </a:extLst>
          </p:cNvPr>
          <p:cNvSpPr txBox="1"/>
          <p:nvPr/>
        </p:nvSpPr>
        <p:spPr>
          <a:xfrm>
            <a:off x="1146561" y="1769209"/>
            <a:ext cx="10165260" cy="3785652"/>
          </a:xfrm>
          <a:prstGeom prst="rect">
            <a:avLst/>
          </a:prstGeom>
          <a:noFill/>
          <a:ln w="38100">
            <a:solidFill>
              <a:schemeClr val="tx2"/>
            </a:solidFill>
          </a:ln>
        </p:spPr>
        <p:txBody>
          <a:bodyPr wrap="square" rtlCol="0">
            <a:spAutoFit/>
          </a:bodyPr>
          <a:lstStyle/>
          <a:p>
            <a:r>
              <a:rPr lang="en-US" sz="2400" b="0"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rPr>
              <a:t>     </a:t>
            </a:r>
          </a:p>
          <a:p>
            <a:r>
              <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rPr>
              <a:t>Provide school-based health education curricula in compliance with TN Health Education Standards and TN laws</a:t>
            </a:r>
          </a:p>
          <a:p>
            <a:endPar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rPr>
              <a:t>Provide community-based health education programs in conjunction with partner agencies </a:t>
            </a:r>
          </a:p>
          <a:p>
            <a:endPar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a:p>
            <a:r>
              <a:rPr lang="en-US" sz="2400" i="1" dirty="0" err="1">
                <a:solidFill>
                  <a:srgbClr val="262626"/>
                </a:solidFill>
                <a:latin typeface="Open Sans" panose="020B0606030504020204" pitchFamily="34" charset="0"/>
                <a:ea typeface="Open Sans" panose="020B0606030504020204" pitchFamily="34" charset="0"/>
                <a:cs typeface="Open Sans" panose="020B0606030504020204" pitchFamily="34" charset="0"/>
              </a:rPr>
              <a:t>HealthSmart</a:t>
            </a:r>
            <a:r>
              <a:rPr lang="en-US" sz="2400" i="1" dirty="0">
                <a:solidFill>
                  <a:srgbClr val="262626"/>
                </a:solidFill>
                <a:latin typeface="Open Sans" panose="020B0606030504020204" pitchFamily="34" charset="0"/>
                <a:ea typeface="Open Sans" panose="020B0606030504020204" pitchFamily="34" charset="0"/>
                <a:cs typeface="Open Sans" panose="020B0606030504020204" pitchFamily="34" charset="0"/>
              </a:rPr>
              <a:t> </a:t>
            </a:r>
            <a:r>
              <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rPr>
              <a:t>curriculum</a:t>
            </a:r>
            <a:endParaRPr lang="en-US" sz="2400" i="1"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a:p>
            <a:r>
              <a:rPr lang="en-US" sz="2400" b="0"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rPr>
              <a:t>Centerstone Teen Sexual Health Education Toolkit</a:t>
            </a:r>
            <a:endParaRPr lang="en-US" sz="2000" b="0"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a:extLst>
              <a:ext uri="{FF2B5EF4-FFF2-40B4-BE49-F238E27FC236}">
                <a16:creationId xmlns:a16="http://schemas.microsoft.com/office/drawing/2014/main" id="{FF1880A4-707F-76A6-F16F-9AA807C75B3C}"/>
              </a:ext>
            </a:extLst>
          </p:cNvPr>
          <p:cNvSpPr/>
          <p:nvPr/>
        </p:nvSpPr>
        <p:spPr>
          <a:xfrm>
            <a:off x="500638" y="106436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ooks with solid fill">
            <a:extLst>
              <a:ext uri="{FF2B5EF4-FFF2-40B4-BE49-F238E27FC236}">
                <a16:creationId xmlns:a16="http://schemas.microsoft.com/office/drawing/2014/main" id="{058573D7-9CDB-8655-A0E5-BABCB3757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62" y="1159609"/>
            <a:ext cx="914400" cy="914400"/>
          </a:xfrm>
          <a:prstGeom prst="rect">
            <a:avLst/>
          </a:prstGeom>
        </p:spPr>
      </p:pic>
    </p:spTree>
    <p:extLst>
      <p:ext uri="{BB962C8B-B14F-4D97-AF65-F5344CB8AC3E}">
        <p14:creationId xmlns:p14="http://schemas.microsoft.com/office/powerpoint/2010/main" val="327791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45F3-00B4-6E25-292C-610F0E27FE01}"/>
              </a:ext>
            </a:extLst>
          </p:cNvPr>
          <p:cNvSpPr>
            <a:spLocks noGrp="1"/>
          </p:cNvSpPr>
          <p:nvPr>
            <p:ph type="title"/>
          </p:nvPr>
        </p:nvSpPr>
        <p:spPr/>
        <p:txBody>
          <a:bodyPr/>
          <a:lstStyle/>
          <a:p>
            <a:r>
              <a:rPr lang="en-US" dirty="0"/>
              <a:t>TN Health Education Standards</a:t>
            </a:r>
          </a:p>
        </p:txBody>
      </p:sp>
      <p:sp>
        <p:nvSpPr>
          <p:cNvPr id="4" name="Slide Number Placeholder 3">
            <a:extLst>
              <a:ext uri="{FF2B5EF4-FFF2-40B4-BE49-F238E27FC236}">
                <a16:creationId xmlns:a16="http://schemas.microsoft.com/office/drawing/2014/main" id="{88EA9F28-E0DA-4005-48B8-4EC69A5EC8BE}"/>
              </a:ext>
            </a:extLst>
          </p:cNvPr>
          <p:cNvSpPr>
            <a:spLocks noGrp="1"/>
          </p:cNvSpPr>
          <p:nvPr>
            <p:ph type="sldNum" sz="quarter" idx="12"/>
          </p:nvPr>
        </p:nvSpPr>
        <p:spPr/>
        <p:txBody>
          <a:bodyPr/>
          <a:lstStyle/>
          <a:p>
            <a:fld id="{5C76A076-0EB6-4ACF-BC93-AE169B35ECF5}" type="slidenum">
              <a:rPr lang="en-US" smtClean="0"/>
              <a:pPr/>
              <a:t>6</a:t>
            </a:fld>
            <a:endParaRPr lang="en-US" dirty="0"/>
          </a:p>
        </p:txBody>
      </p:sp>
      <p:cxnSp>
        <p:nvCxnSpPr>
          <p:cNvPr id="5" name="Straight Connector 4">
            <a:extLst>
              <a:ext uri="{FF2B5EF4-FFF2-40B4-BE49-F238E27FC236}">
                <a16:creationId xmlns:a16="http://schemas.microsoft.com/office/drawing/2014/main" id="{882E160A-88C0-42B7-2EBA-9802468FC6DD}"/>
              </a:ext>
            </a:extLst>
          </p:cNvPr>
          <p:cNvCxnSpPr/>
          <p:nvPr/>
        </p:nvCxnSpPr>
        <p:spPr>
          <a:xfrm>
            <a:off x="0" y="1847850"/>
            <a:ext cx="12192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51C6261-AD46-B85D-FF1C-D510A530D302}"/>
              </a:ext>
            </a:extLst>
          </p:cNvPr>
          <p:cNvSpPr/>
          <p:nvPr/>
        </p:nvSpPr>
        <p:spPr>
          <a:xfrm>
            <a:off x="8353787" y="1288100"/>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AE583B9-08DC-3B60-EA6D-8C4ACC04B0D5}"/>
              </a:ext>
            </a:extLst>
          </p:cNvPr>
          <p:cNvSpPr/>
          <p:nvPr/>
        </p:nvSpPr>
        <p:spPr>
          <a:xfrm>
            <a:off x="688775" y="1288101"/>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3B9F339-CEB1-9A24-F578-7C702D8DA98C}"/>
              </a:ext>
            </a:extLst>
          </p:cNvPr>
          <p:cNvSpPr/>
          <p:nvPr/>
        </p:nvSpPr>
        <p:spPr>
          <a:xfrm>
            <a:off x="2676165" y="129383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99AE9F0-8CC7-27A1-7190-E15312547ACC}"/>
              </a:ext>
            </a:extLst>
          </p:cNvPr>
          <p:cNvSpPr/>
          <p:nvPr/>
        </p:nvSpPr>
        <p:spPr>
          <a:xfrm>
            <a:off x="4527776" y="130870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F716EC-2CD3-A942-0CC8-41844C896A50}"/>
              </a:ext>
            </a:extLst>
          </p:cNvPr>
          <p:cNvSpPr/>
          <p:nvPr/>
        </p:nvSpPr>
        <p:spPr>
          <a:xfrm>
            <a:off x="6483882" y="1288101"/>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F9104B0-D58A-D226-AC84-AB6C230DF18B}"/>
              </a:ext>
            </a:extLst>
          </p:cNvPr>
          <p:cNvSpPr/>
          <p:nvPr/>
        </p:nvSpPr>
        <p:spPr>
          <a:xfrm>
            <a:off x="10348749" y="1288100"/>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68A4BDC-3A3C-5E39-79E8-6AD080ED0683}"/>
              </a:ext>
            </a:extLst>
          </p:cNvPr>
          <p:cNvSpPr txBox="1"/>
          <p:nvPr/>
        </p:nvSpPr>
        <p:spPr>
          <a:xfrm>
            <a:off x="203200" y="2689256"/>
            <a:ext cx="3635013" cy="2923877"/>
          </a:xfrm>
          <a:prstGeom prst="rect">
            <a:avLst/>
          </a:prstGeom>
          <a:noFill/>
          <a:ln w="38100">
            <a:solidFill>
              <a:schemeClr val="tx2"/>
            </a:solidFill>
          </a:ln>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Grades K-5</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Personal Wellness</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Mental &amp; Emotional Wellness</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Disease Prevention</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Safety</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Human Growth and Development</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Care with solid fill">
            <a:extLst>
              <a:ext uri="{FF2B5EF4-FFF2-40B4-BE49-F238E27FC236}">
                <a16:creationId xmlns:a16="http://schemas.microsoft.com/office/drawing/2014/main" id="{15A271FD-235D-6806-8810-B60B0C2B1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16" y="1352551"/>
            <a:ext cx="914400" cy="914400"/>
          </a:xfrm>
          <a:prstGeom prst="rect">
            <a:avLst/>
          </a:prstGeom>
        </p:spPr>
      </p:pic>
      <p:pic>
        <p:nvPicPr>
          <p:cNvPr id="21" name="Graphic 20" descr="Right Brain with solid fill">
            <a:extLst>
              <a:ext uri="{FF2B5EF4-FFF2-40B4-BE49-F238E27FC236}">
                <a16:creationId xmlns:a16="http://schemas.microsoft.com/office/drawing/2014/main" id="{C3BA10FD-970A-2591-11F4-BEBD78464D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2248" y="1390650"/>
            <a:ext cx="914400" cy="914400"/>
          </a:xfrm>
          <a:prstGeom prst="rect">
            <a:avLst/>
          </a:prstGeom>
        </p:spPr>
      </p:pic>
      <p:pic>
        <p:nvPicPr>
          <p:cNvPr id="24" name="Graphic 23" descr="Shield Tick with solid fill">
            <a:extLst>
              <a:ext uri="{FF2B5EF4-FFF2-40B4-BE49-F238E27FC236}">
                <a16:creationId xmlns:a16="http://schemas.microsoft.com/office/drawing/2014/main" id="{6648FF9D-DAC4-F4C3-CFB3-6E2E3A42CB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2518" y="1403949"/>
            <a:ext cx="914400" cy="914400"/>
          </a:xfrm>
          <a:prstGeom prst="rect">
            <a:avLst/>
          </a:prstGeom>
        </p:spPr>
      </p:pic>
      <p:pic>
        <p:nvPicPr>
          <p:cNvPr id="29" name="Graphic 28" descr="Plant with solid fill">
            <a:extLst>
              <a:ext uri="{FF2B5EF4-FFF2-40B4-BE49-F238E27FC236}">
                <a16:creationId xmlns:a16="http://schemas.microsoft.com/office/drawing/2014/main" id="{C7AF7367-5F70-1F70-8950-C48DA0EC78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65730" y="1371573"/>
            <a:ext cx="914400" cy="914400"/>
          </a:xfrm>
          <a:prstGeom prst="rect">
            <a:avLst/>
          </a:prstGeom>
        </p:spPr>
      </p:pic>
      <p:pic>
        <p:nvPicPr>
          <p:cNvPr id="33" name="Graphic 32" descr="Connections with solid fill">
            <a:extLst>
              <a:ext uri="{FF2B5EF4-FFF2-40B4-BE49-F238E27FC236}">
                <a16:creationId xmlns:a16="http://schemas.microsoft.com/office/drawing/2014/main" id="{C3A97071-46ED-9F22-29EC-96D3C8DEA4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7611" y="1390650"/>
            <a:ext cx="914400" cy="914400"/>
          </a:xfrm>
          <a:prstGeom prst="rect">
            <a:avLst/>
          </a:prstGeom>
        </p:spPr>
      </p:pic>
      <p:pic>
        <p:nvPicPr>
          <p:cNvPr id="35" name="Graphic 34" descr="Medicine with solid fill">
            <a:extLst>
              <a:ext uri="{FF2B5EF4-FFF2-40B4-BE49-F238E27FC236}">
                <a16:creationId xmlns:a16="http://schemas.microsoft.com/office/drawing/2014/main" id="{5E9423D9-1950-CA42-980B-FA7DD36BAD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98849" y="1409700"/>
            <a:ext cx="914400" cy="914400"/>
          </a:xfrm>
          <a:prstGeom prst="rect">
            <a:avLst/>
          </a:prstGeom>
        </p:spPr>
      </p:pic>
      <p:sp>
        <p:nvSpPr>
          <p:cNvPr id="36" name="TextBox 35">
            <a:extLst>
              <a:ext uri="{FF2B5EF4-FFF2-40B4-BE49-F238E27FC236}">
                <a16:creationId xmlns:a16="http://schemas.microsoft.com/office/drawing/2014/main" id="{EB5BEFC7-122E-D6DC-B875-281BE73AECAE}"/>
              </a:ext>
            </a:extLst>
          </p:cNvPr>
          <p:cNvSpPr txBox="1"/>
          <p:nvPr/>
        </p:nvSpPr>
        <p:spPr>
          <a:xfrm>
            <a:off x="4229100" y="2677792"/>
            <a:ext cx="3733800" cy="2923877"/>
          </a:xfrm>
          <a:prstGeom prst="rect">
            <a:avLst/>
          </a:prstGeom>
          <a:noFill/>
          <a:ln w="38100">
            <a:solidFill>
              <a:schemeClr val="tx2"/>
            </a:solidFill>
          </a:ln>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Grades 6-8</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Personal Wellness</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Mental, Emotional, &amp; Social Wellness</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Safety &amp; Disease Prevention</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Human Growth &amp; Development</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Substance Use &amp; Abuse</a:t>
            </a:r>
          </a:p>
        </p:txBody>
      </p:sp>
      <p:sp>
        <p:nvSpPr>
          <p:cNvPr id="37" name="TextBox 36">
            <a:extLst>
              <a:ext uri="{FF2B5EF4-FFF2-40B4-BE49-F238E27FC236}">
                <a16:creationId xmlns:a16="http://schemas.microsoft.com/office/drawing/2014/main" id="{DD6C8E04-E2C1-A08D-8563-B41CC1B91731}"/>
              </a:ext>
            </a:extLst>
          </p:cNvPr>
          <p:cNvSpPr txBox="1"/>
          <p:nvPr/>
        </p:nvSpPr>
        <p:spPr>
          <a:xfrm>
            <a:off x="8353787" y="2677790"/>
            <a:ext cx="3635013" cy="2985433"/>
          </a:xfrm>
          <a:prstGeom prst="rect">
            <a:avLst/>
          </a:prstGeom>
          <a:noFill/>
          <a:ln w="38100">
            <a:solidFill>
              <a:schemeClr val="tx2"/>
            </a:solidFill>
          </a:ln>
        </p:spPr>
        <p:txBody>
          <a:bodyPr wrap="square" rtlCol="0">
            <a:spAutoFit/>
          </a:bodyPr>
          <a:lstStyle/>
          <a:p>
            <a:pPr algn="ctr"/>
            <a:r>
              <a:rPr lang="en-US" sz="2800" b="1" dirty="0"/>
              <a:t>Grades 9-12</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Personal Wellness</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Mental, Emotional, &amp; Social Wellness</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First Aid &amp; Safety</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Human Growth &amp; Development</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Substance Use &amp; Abuse</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160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2FC1-5438-32C5-09ED-461551A233B8}"/>
              </a:ext>
            </a:extLst>
          </p:cNvPr>
          <p:cNvSpPr>
            <a:spLocks noGrp="1"/>
          </p:cNvSpPr>
          <p:nvPr>
            <p:ph type="title"/>
          </p:nvPr>
        </p:nvSpPr>
        <p:spPr/>
        <p:txBody>
          <a:bodyPr/>
          <a:lstStyle/>
          <a:p>
            <a:r>
              <a:rPr lang="en-US" dirty="0" err="1"/>
              <a:t>HealthSmart</a:t>
            </a:r>
            <a:r>
              <a:rPr lang="en-US" dirty="0"/>
              <a:t> K-12 Health Education Program</a:t>
            </a:r>
          </a:p>
        </p:txBody>
      </p:sp>
      <p:sp>
        <p:nvSpPr>
          <p:cNvPr id="5" name="Slide Number Placeholder 4">
            <a:extLst>
              <a:ext uri="{FF2B5EF4-FFF2-40B4-BE49-F238E27FC236}">
                <a16:creationId xmlns:a16="http://schemas.microsoft.com/office/drawing/2014/main" id="{5C9361BD-84A6-6B1B-40FA-52CBC5E74EED}"/>
              </a:ext>
            </a:extLst>
          </p:cNvPr>
          <p:cNvSpPr>
            <a:spLocks noGrp="1"/>
          </p:cNvSpPr>
          <p:nvPr>
            <p:ph type="sldNum" sz="quarter" idx="12"/>
          </p:nvPr>
        </p:nvSpPr>
        <p:spPr/>
        <p:txBody>
          <a:bodyPr/>
          <a:lstStyle/>
          <a:p>
            <a:fld id="{5C76A076-0EB6-4ACF-BC93-AE169B35ECF5}" type="slidenum">
              <a:rPr lang="en-US" smtClean="0"/>
              <a:pPr/>
              <a:t>7</a:t>
            </a:fld>
            <a:endParaRPr lang="en-US" dirty="0"/>
          </a:p>
        </p:txBody>
      </p:sp>
      <p:sp>
        <p:nvSpPr>
          <p:cNvPr id="12" name="TextBox 11">
            <a:extLst>
              <a:ext uri="{FF2B5EF4-FFF2-40B4-BE49-F238E27FC236}">
                <a16:creationId xmlns:a16="http://schemas.microsoft.com/office/drawing/2014/main" id="{B994D94A-259C-232C-AFBD-C3BB16B182EA}"/>
              </a:ext>
            </a:extLst>
          </p:cNvPr>
          <p:cNvSpPr txBox="1"/>
          <p:nvPr/>
        </p:nvSpPr>
        <p:spPr>
          <a:xfrm>
            <a:off x="1146561" y="1769209"/>
            <a:ext cx="10165260" cy="4154984"/>
          </a:xfrm>
          <a:prstGeom prst="rect">
            <a:avLst/>
          </a:prstGeom>
          <a:noFill/>
          <a:ln w="38100">
            <a:solidFill>
              <a:schemeClr val="tx2"/>
            </a:solidFill>
          </a:ln>
        </p:spPr>
        <p:txBody>
          <a:bodyPr wrap="square" rtlCol="0">
            <a:spAutoFit/>
          </a:bodyPr>
          <a:lstStyle/>
          <a:p>
            <a:endParaRPr lang="en-US" sz="2400" b="0" i="1"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endParaRPr>
          </a:p>
          <a:p>
            <a:r>
              <a:rPr lang="en-US" sz="2400" b="0" i="1" dirty="0" err="1">
                <a:solidFill>
                  <a:srgbClr val="262626"/>
                </a:solidFill>
                <a:effectLst/>
                <a:latin typeface="Open Sans" panose="020B0606030504020204" pitchFamily="34" charset="0"/>
                <a:ea typeface="Open Sans" panose="020B0606030504020204" pitchFamily="34" charset="0"/>
                <a:cs typeface="Open Sans" panose="020B0606030504020204" pitchFamily="34" charset="0"/>
              </a:rPr>
              <a:t>HealthSmart</a:t>
            </a:r>
            <a:r>
              <a:rPr lang="en-US" sz="2400" b="0" i="0"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rPr>
              <a:t> is a flexible and customizable health education curriculum, comprised of over 400 lessons, allowing school districts the autonomy for local decision making to ensure all lessons align to state and local policies.</a:t>
            </a:r>
          </a:p>
          <a:p>
            <a:endPar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a:p>
            <a:r>
              <a:rPr lang="en-US" sz="2400" b="0" i="0"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rPr>
              <a:t>The ultimate goal of the </a:t>
            </a:r>
            <a:r>
              <a:rPr lang="en-US" sz="2400" b="0" i="1" dirty="0" err="1">
                <a:solidFill>
                  <a:srgbClr val="262626"/>
                </a:solidFill>
                <a:effectLst/>
                <a:latin typeface="Open Sans" panose="020B0606030504020204" pitchFamily="34" charset="0"/>
                <a:ea typeface="Open Sans" panose="020B0606030504020204" pitchFamily="34" charset="0"/>
                <a:cs typeface="Open Sans" panose="020B0606030504020204" pitchFamily="34" charset="0"/>
              </a:rPr>
              <a:t>HealthSmart</a:t>
            </a:r>
            <a:r>
              <a:rPr lang="en-US" sz="2400" b="0" i="0"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rPr>
              <a:t> program is to promote the healthy growth and development of youth and give them the knowledge and skills to make healthy choices and establish life-long healthy behaviors.</a:t>
            </a:r>
            <a:endPar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a:extLst>
              <a:ext uri="{FF2B5EF4-FFF2-40B4-BE49-F238E27FC236}">
                <a16:creationId xmlns:a16="http://schemas.microsoft.com/office/drawing/2014/main" id="{FF1880A4-707F-76A6-F16F-9AA807C75B3C}"/>
              </a:ext>
            </a:extLst>
          </p:cNvPr>
          <p:cNvSpPr/>
          <p:nvPr/>
        </p:nvSpPr>
        <p:spPr>
          <a:xfrm>
            <a:off x="500638" y="106436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ooks with solid fill">
            <a:extLst>
              <a:ext uri="{FF2B5EF4-FFF2-40B4-BE49-F238E27FC236}">
                <a16:creationId xmlns:a16="http://schemas.microsoft.com/office/drawing/2014/main" id="{058573D7-9CDB-8655-A0E5-BABCB3757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62" y="1159609"/>
            <a:ext cx="914400" cy="914400"/>
          </a:xfrm>
          <a:prstGeom prst="rect">
            <a:avLst/>
          </a:prstGeom>
        </p:spPr>
      </p:pic>
    </p:spTree>
    <p:extLst>
      <p:ext uri="{BB962C8B-B14F-4D97-AF65-F5344CB8AC3E}">
        <p14:creationId xmlns:p14="http://schemas.microsoft.com/office/powerpoint/2010/main" val="188851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2FC1-5438-32C5-09ED-461551A233B8}"/>
              </a:ext>
            </a:extLst>
          </p:cNvPr>
          <p:cNvSpPr>
            <a:spLocks noGrp="1"/>
          </p:cNvSpPr>
          <p:nvPr>
            <p:ph type="title"/>
          </p:nvPr>
        </p:nvSpPr>
        <p:spPr/>
        <p:txBody>
          <a:bodyPr/>
          <a:lstStyle/>
          <a:p>
            <a:r>
              <a:rPr lang="en-US" dirty="0" err="1"/>
              <a:t>HealthSmart</a:t>
            </a:r>
            <a:r>
              <a:rPr lang="en-US" dirty="0"/>
              <a:t> &amp; TN Education Standards</a:t>
            </a:r>
          </a:p>
        </p:txBody>
      </p:sp>
      <p:sp>
        <p:nvSpPr>
          <p:cNvPr id="5" name="Slide Number Placeholder 4">
            <a:extLst>
              <a:ext uri="{FF2B5EF4-FFF2-40B4-BE49-F238E27FC236}">
                <a16:creationId xmlns:a16="http://schemas.microsoft.com/office/drawing/2014/main" id="{5C9361BD-84A6-6B1B-40FA-52CBC5E74EED}"/>
              </a:ext>
            </a:extLst>
          </p:cNvPr>
          <p:cNvSpPr>
            <a:spLocks noGrp="1"/>
          </p:cNvSpPr>
          <p:nvPr>
            <p:ph type="sldNum" sz="quarter" idx="12"/>
          </p:nvPr>
        </p:nvSpPr>
        <p:spPr/>
        <p:txBody>
          <a:bodyPr/>
          <a:lstStyle/>
          <a:p>
            <a:fld id="{5C76A076-0EB6-4ACF-BC93-AE169B35ECF5}" type="slidenum">
              <a:rPr lang="en-US" smtClean="0"/>
              <a:pPr/>
              <a:t>8</a:t>
            </a:fld>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287A0BC0-D126-D55F-B50E-0786C3E80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330323"/>
            <a:ext cx="11681076" cy="3451227"/>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55AA12E7-AAF7-913D-9C06-1CD66090A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1881187"/>
            <a:ext cx="11681076" cy="3823111"/>
          </a:xfrm>
          <a:prstGeom prst="rect">
            <a:avLst/>
          </a:prstGeom>
        </p:spPr>
      </p:pic>
      <p:pic>
        <p:nvPicPr>
          <p:cNvPr id="10" name="Picture 9" descr="Table&#10;&#10;Description automatically generated with medium confidence">
            <a:extLst>
              <a:ext uri="{FF2B5EF4-FFF2-40B4-BE49-F238E27FC236}">
                <a16:creationId xmlns:a16="http://schemas.microsoft.com/office/drawing/2014/main" id="{F901641B-86F7-18DB-C436-D017802B50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0" y="1076046"/>
            <a:ext cx="10198100" cy="5042769"/>
          </a:xfrm>
          <a:prstGeom prst="rect">
            <a:avLst/>
          </a:prstGeom>
        </p:spPr>
      </p:pic>
    </p:spTree>
    <p:extLst>
      <p:ext uri="{BB962C8B-B14F-4D97-AF65-F5344CB8AC3E}">
        <p14:creationId xmlns:p14="http://schemas.microsoft.com/office/powerpoint/2010/main" val="16139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2FC1-5438-32C5-09ED-461551A233B8}"/>
              </a:ext>
            </a:extLst>
          </p:cNvPr>
          <p:cNvSpPr>
            <a:spLocks noGrp="1"/>
          </p:cNvSpPr>
          <p:nvPr>
            <p:ph type="title"/>
          </p:nvPr>
        </p:nvSpPr>
        <p:spPr/>
        <p:txBody>
          <a:bodyPr/>
          <a:lstStyle/>
          <a:p>
            <a:r>
              <a:rPr lang="en-US" dirty="0"/>
              <a:t>Centerstone Teen Sexual Health Education Toolkit</a:t>
            </a:r>
          </a:p>
        </p:txBody>
      </p:sp>
      <p:sp>
        <p:nvSpPr>
          <p:cNvPr id="5" name="Slide Number Placeholder 4">
            <a:extLst>
              <a:ext uri="{FF2B5EF4-FFF2-40B4-BE49-F238E27FC236}">
                <a16:creationId xmlns:a16="http://schemas.microsoft.com/office/drawing/2014/main" id="{5C9361BD-84A6-6B1B-40FA-52CBC5E74EED}"/>
              </a:ext>
            </a:extLst>
          </p:cNvPr>
          <p:cNvSpPr>
            <a:spLocks noGrp="1"/>
          </p:cNvSpPr>
          <p:nvPr>
            <p:ph type="sldNum" sz="quarter" idx="12"/>
          </p:nvPr>
        </p:nvSpPr>
        <p:spPr/>
        <p:txBody>
          <a:bodyPr/>
          <a:lstStyle/>
          <a:p>
            <a:fld id="{5C76A076-0EB6-4ACF-BC93-AE169B35ECF5}" type="slidenum">
              <a:rPr lang="en-US" smtClean="0"/>
              <a:pPr/>
              <a:t>9</a:t>
            </a:fld>
            <a:endParaRPr lang="en-US" dirty="0"/>
          </a:p>
        </p:txBody>
      </p:sp>
      <p:sp>
        <p:nvSpPr>
          <p:cNvPr id="12" name="TextBox 11">
            <a:extLst>
              <a:ext uri="{FF2B5EF4-FFF2-40B4-BE49-F238E27FC236}">
                <a16:creationId xmlns:a16="http://schemas.microsoft.com/office/drawing/2014/main" id="{B994D94A-259C-232C-AFBD-C3BB16B182EA}"/>
              </a:ext>
            </a:extLst>
          </p:cNvPr>
          <p:cNvSpPr txBox="1"/>
          <p:nvPr/>
        </p:nvSpPr>
        <p:spPr>
          <a:xfrm>
            <a:off x="1146561" y="1769209"/>
            <a:ext cx="10165260" cy="4093428"/>
          </a:xfrm>
          <a:prstGeom prst="rect">
            <a:avLst/>
          </a:prstGeom>
          <a:noFill/>
          <a:ln w="38100">
            <a:solidFill>
              <a:schemeClr val="tx2"/>
            </a:solidFill>
          </a:ln>
        </p:spPr>
        <p:txBody>
          <a:bodyPr wrap="square" rtlCol="0">
            <a:spAutoFit/>
          </a:bodyPr>
          <a:lstStyle/>
          <a:p>
            <a:r>
              <a:rPr lang="en-US" sz="2400" b="0"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rPr>
              <a:t>     Toolkit developed by Dept. of Health and Human Services Office of Adolescent Health—includes specific details about teaching family life planning in accordance with Tennessee laws</a:t>
            </a:r>
          </a:p>
          <a:p>
            <a:endPar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endParaRPr>
          </a:p>
          <a:p>
            <a:r>
              <a:rPr lang="en-US" sz="2400" b="0"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rPr>
              <a:t>Medically accurate, age</a:t>
            </a:r>
            <a:r>
              <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rPr>
              <a:t>-appropriate information about pregnancy and STI/HIV prevention</a:t>
            </a:r>
          </a:p>
          <a:p>
            <a:endParaRPr lang="en-US" sz="2400" b="0"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rgbClr val="262626"/>
                </a:solidFill>
                <a:latin typeface="Open Sans" panose="020B0606030504020204" pitchFamily="34" charset="0"/>
                <a:ea typeface="Open Sans" panose="020B0606030504020204" pitchFamily="34" charset="0"/>
                <a:cs typeface="Open Sans" panose="020B0606030504020204" pitchFamily="34" charset="0"/>
              </a:rPr>
              <a:t>Also used to expand services into community-based settings (Be Proud! Be Responsible! and Sexual Health and Adolescent Risk Prevention curricula)</a:t>
            </a:r>
          </a:p>
          <a:p>
            <a:pPr lvl="1"/>
            <a:r>
              <a:rPr lang="en-US" sz="2000" dirty="0">
                <a:solidFill>
                  <a:srgbClr val="262626"/>
                </a:solidFill>
                <a:latin typeface="Open Sans" panose="020B0606030504020204" pitchFamily="34" charset="0"/>
                <a:ea typeface="Open Sans" panose="020B0606030504020204" pitchFamily="34" charset="0"/>
                <a:cs typeface="Open Sans" panose="020B0606030504020204" pitchFamily="34" charset="0"/>
              </a:rPr>
              <a:t>Juvenile justice centers, foster care, group homes, etc.</a:t>
            </a:r>
            <a:endParaRPr lang="en-US" sz="2000" b="0" dirty="0">
              <a:solidFill>
                <a:srgbClr val="262626"/>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a:extLst>
              <a:ext uri="{FF2B5EF4-FFF2-40B4-BE49-F238E27FC236}">
                <a16:creationId xmlns:a16="http://schemas.microsoft.com/office/drawing/2014/main" id="{FF1880A4-707F-76A6-F16F-9AA807C75B3C}"/>
              </a:ext>
            </a:extLst>
          </p:cNvPr>
          <p:cNvSpPr/>
          <p:nvPr/>
        </p:nvSpPr>
        <p:spPr>
          <a:xfrm>
            <a:off x="500638" y="1064363"/>
            <a:ext cx="1162048" cy="1104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ooks with solid fill">
            <a:extLst>
              <a:ext uri="{FF2B5EF4-FFF2-40B4-BE49-F238E27FC236}">
                <a16:creationId xmlns:a16="http://schemas.microsoft.com/office/drawing/2014/main" id="{058573D7-9CDB-8655-A0E5-BABCB3757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62" y="1159609"/>
            <a:ext cx="914400" cy="914400"/>
          </a:xfrm>
          <a:prstGeom prst="rect">
            <a:avLst/>
          </a:prstGeom>
        </p:spPr>
      </p:pic>
    </p:spTree>
    <p:extLst>
      <p:ext uri="{BB962C8B-B14F-4D97-AF65-F5344CB8AC3E}">
        <p14:creationId xmlns:p14="http://schemas.microsoft.com/office/powerpoint/2010/main" val="2976153434"/>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25296</TotalTime>
  <Words>1503</Words>
  <Application>Microsoft Office PowerPoint</Application>
  <PresentationFormat>Widescreen</PresentationFormat>
  <Paragraphs>175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Muli</vt:lpstr>
      <vt:lpstr>Open Sans</vt:lpstr>
      <vt:lpstr>PermianSlabSerifTypeface</vt:lpstr>
      <vt:lpstr>PowerPoint B</vt:lpstr>
      <vt:lpstr>TN Adolescent Pregnancy Prevention Program (TAPPP) in the Northeast Region</vt:lpstr>
      <vt:lpstr>Overview</vt:lpstr>
      <vt:lpstr>TN Adolescent Pregnancy Prevention Program (TAPPP)</vt:lpstr>
      <vt:lpstr>TAPPP Primary Goals</vt:lpstr>
      <vt:lpstr>Health Educators &amp; TAPPP</vt:lpstr>
      <vt:lpstr>TN Health Education Standards</vt:lpstr>
      <vt:lpstr>HealthSmart K-12 Health Education Program</vt:lpstr>
      <vt:lpstr>HealthSmart &amp; TN Education Standards</vt:lpstr>
      <vt:lpstr>Centerstone Teen Sexual Health Education Toolkit</vt:lpstr>
      <vt:lpstr>Data Review</vt:lpstr>
      <vt:lpstr>Northeast Tennessee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Monkeypox Vaccine Information</dc:title>
  <dc:creator>Caitlin Newhouse</dc:creator>
  <cp:lastModifiedBy>Sarah Boop</cp:lastModifiedBy>
  <cp:revision>156</cp:revision>
  <dcterms:created xsi:type="dcterms:W3CDTF">2022-07-20T21:03:18Z</dcterms:created>
  <dcterms:modified xsi:type="dcterms:W3CDTF">2023-04-06T02:50:45Z</dcterms:modified>
</cp:coreProperties>
</file>