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  <p:sldId id="259" r:id="rId8"/>
    <p:sldId id="269" r:id="rId9"/>
    <p:sldId id="273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7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ncer II, Thomas G" userId="9793ee57-ac00-44c3-ad40-06c8a56b1e6a" providerId="ADAL" clId="{6190956A-AB5E-564C-ACDD-1AE0B2F12E6D}"/>
    <pc:docChg chg="custSel addSld delSld modSld">
      <pc:chgData name="Kincer II, Thomas G" userId="9793ee57-ac00-44c3-ad40-06c8a56b1e6a" providerId="ADAL" clId="{6190956A-AB5E-564C-ACDD-1AE0B2F12E6D}" dt="2023-03-02T19:31:25.585" v="2811" actId="20577"/>
      <pc:docMkLst>
        <pc:docMk/>
      </pc:docMkLst>
      <pc:sldChg chg="modSp mod">
        <pc:chgData name="Kincer II, Thomas G" userId="9793ee57-ac00-44c3-ad40-06c8a56b1e6a" providerId="ADAL" clId="{6190956A-AB5E-564C-ACDD-1AE0B2F12E6D}" dt="2023-03-02T15:11:51.238" v="2726" actId="2711"/>
        <pc:sldMkLst>
          <pc:docMk/>
          <pc:sldMk cId="2128257366" sldId="259"/>
        </pc:sldMkLst>
        <pc:spChg chg="mod">
          <ac:chgData name="Kincer II, Thomas G" userId="9793ee57-ac00-44c3-ad40-06c8a56b1e6a" providerId="ADAL" clId="{6190956A-AB5E-564C-ACDD-1AE0B2F12E6D}" dt="2023-03-02T15:11:51.238" v="2726" actId="2711"/>
          <ac:spMkLst>
            <pc:docMk/>
            <pc:sldMk cId="2128257366" sldId="259"/>
            <ac:spMk id="3" creationId="{B3FD43D3-2683-5C3B-CED7-FC6CF20189BD}"/>
          </ac:spMkLst>
        </pc:spChg>
      </pc:sldChg>
      <pc:sldChg chg="modSp mod">
        <pc:chgData name="Kincer II, Thomas G" userId="9793ee57-ac00-44c3-ad40-06c8a56b1e6a" providerId="ADAL" clId="{6190956A-AB5E-564C-ACDD-1AE0B2F12E6D}" dt="2023-03-02T15:12:04.836" v="2727" actId="2711"/>
        <pc:sldMkLst>
          <pc:docMk/>
          <pc:sldMk cId="1903909809" sldId="260"/>
        </pc:sldMkLst>
        <pc:spChg chg="mod">
          <ac:chgData name="Kincer II, Thomas G" userId="9793ee57-ac00-44c3-ad40-06c8a56b1e6a" providerId="ADAL" clId="{6190956A-AB5E-564C-ACDD-1AE0B2F12E6D}" dt="2023-03-02T15:12:04.836" v="2727" actId="2711"/>
          <ac:spMkLst>
            <pc:docMk/>
            <pc:sldMk cId="1903909809" sldId="260"/>
            <ac:spMk id="3" creationId="{C6F422A9-D2B2-5FC0-BA75-1A5B4DF5B7F5}"/>
          </ac:spMkLst>
        </pc:spChg>
      </pc:sldChg>
      <pc:sldChg chg="modSp mod">
        <pc:chgData name="Kincer II, Thomas G" userId="9793ee57-ac00-44c3-ad40-06c8a56b1e6a" providerId="ADAL" clId="{6190956A-AB5E-564C-ACDD-1AE0B2F12E6D}" dt="2023-03-01T13:44:11.725" v="32" actId="20577"/>
        <pc:sldMkLst>
          <pc:docMk/>
          <pc:sldMk cId="4019355661" sldId="262"/>
        </pc:sldMkLst>
        <pc:spChg chg="mod">
          <ac:chgData name="Kincer II, Thomas G" userId="9793ee57-ac00-44c3-ad40-06c8a56b1e6a" providerId="ADAL" clId="{6190956A-AB5E-564C-ACDD-1AE0B2F12E6D}" dt="2023-03-01T13:44:11.725" v="32" actId="20577"/>
          <ac:spMkLst>
            <pc:docMk/>
            <pc:sldMk cId="4019355661" sldId="262"/>
            <ac:spMk id="3" creationId="{BE244C69-1AED-C0EE-CF0B-06C935317A4B}"/>
          </ac:spMkLst>
        </pc:spChg>
      </pc:sldChg>
      <pc:sldChg chg="modSp new mod">
        <pc:chgData name="Kincer II, Thomas G" userId="9793ee57-ac00-44c3-ad40-06c8a56b1e6a" providerId="ADAL" clId="{6190956A-AB5E-564C-ACDD-1AE0B2F12E6D}" dt="2023-03-02T15:12:19.705" v="2728" actId="2711"/>
        <pc:sldMkLst>
          <pc:docMk/>
          <pc:sldMk cId="459526897" sldId="263"/>
        </pc:sldMkLst>
        <pc:spChg chg="mod">
          <ac:chgData name="Kincer II, Thomas G" userId="9793ee57-ac00-44c3-ad40-06c8a56b1e6a" providerId="ADAL" clId="{6190956A-AB5E-564C-ACDD-1AE0B2F12E6D}" dt="2023-03-01T13:47:46.151" v="42" actId="20577"/>
          <ac:spMkLst>
            <pc:docMk/>
            <pc:sldMk cId="459526897" sldId="263"/>
            <ac:spMk id="2" creationId="{942E36BC-0ED3-9616-8D50-ED7F64F257AF}"/>
          </ac:spMkLst>
        </pc:spChg>
        <pc:spChg chg="mod">
          <ac:chgData name="Kincer II, Thomas G" userId="9793ee57-ac00-44c3-ad40-06c8a56b1e6a" providerId="ADAL" clId="{6190956A-AB5E-564C-ACDD-1AE0B2F12E6D}" dt="2023-03-02T15:12:19.705" v="2728" actId="2711"/>
          <ac:spMkLst>
            <pc:docMk/>
            <pc:sldMk cId="459526897" sldId="263"/>
            <ac:spMk id="3" creationId="{7D161CD6-FE54-42D6-2037-FD18D1B0EFA5}"/>
          </ac:spMkLst>
        </pc:spChg>
      </pc:sldChg>
      <pc:sldChg chg="modSp new del mod">
        <pc:chgData name="Kincer II, Thomas G" userId="9793ee57-ac00-44c3-ad40-06c8a56b1e6a" providerId="ADAL" clId="{6190956A-AB5E-564C-ACDD-1AE0B2F12E6D}" dt="2023-03-01T14:05:18.150" v="211" actId="2696"/>
        <pc:sldMkLst>
          <pc:docMk/>
          <pc:sldMk cId="1852191950" sldId="264"/>
        </pc:sldMkLst>
        <pc:spChg chg="mod">
          <ac:chgData name="Kincer II, Thomas G" userId="9793ee57-ac00-44c3-ad40-06c8a56b1e6a" providerId="ADAL" clId="{6190956A-AB5E-564C-ACDD-1AE0B2F12E6D}" dt="2023-03-01T14:02:17.786" v="66" actId="20577"/>
          <ac:spMkLst>
            <pc:docMk/>
            <pc:sldMk cId="1852191950" sldId="264"/>
            <ac:spMk id="2" creationId="{17BECB59-AE0A-76C4-3B23-850E1E5CA8E7}"/>
          </ac:spMkLst>
        </pc:spChg>
        <pc:spChg chg="mod">
          <ac:chgData name="Kincer II, Thomas G" userId="9793ee57-ac00-44c3-ad40-06c8a56b1e6a" providerId="ADAL" clId="{6190956A-AB5E-564C-ACDD-1AE0B2F12E6D}" dt="2023-03-01T14:02:53.791" v="105" actId="20577"/>
          <ac:spMkLst>
            <pc:docMk/>
            <pc:sldMk cId="1852191950" sldId="264"/>
            <ac:spMk id="3" creationId="{5D875EEF-70CD-1D69-BDC8-32F4D7BDE9BA}"/>
          </ac:spMkLst>
        </pc:spChg>
      </pc:sldChg>
      <pc:sldChg chg="modSp new mod">
        <pc:chgData name="Kincer II, Thomas G" userId="9793ee57-ac00-44c3-ad40-06c8a56b1e6a" providerId="ADAL" clId="{6190956A-AB5E-564C-ACDD-1AE0B2F12E6D}" dt="2023-03-01T14:27:23.783" v="409" actId="20577"/>
        <pc:sldMkLst>
          <pc:docMk/>
          <pc:sldMk cId="3753894522" sldId="264"/>
        </pc:sldMkLst>
        <pc:spChg chg="mod">
          <ac:chgData name="Kincer II, Thomas G" userId="9793ee57-ac00-44c3-ad40-06c8a56b1e6a" providerId="ADAL" clId="{6190956A-AB5E-564C-ACDD-1AE0B2F12E6D}" dt="2023-03-01T14:05:53.481" v="241" actId="20577"/>
          <ac:spMkLst>
            <pc:docMk/>
            <pc:sldMk cId="3753894522" sldId="264"/>
            <ac:spMk id="2" creationId="{3ED007C4-CB17-A54B-3458-229CC3465FE5}"/>
          </ac:spMkLst>
        </pc:spChg>
        <pc:spChg chg="mod">
          <ac:chgData name="Kincer II, Thomas G" userId="9793ee57-ac00-44c3-ad40-06c8a56b1e6a" providerId="ADAL" clId="{6190956A-AB5E-564C-ACDD-1AE0B2F12E6D}" dt="2023-03-01T14:27:23.783" v="409" actId="20577"/>
          <ac:spMkLst>
            <pc:docMk/>
            <pc:sldMk cId="3753894522" sldId="264"/>
            <ac:spMk id="3" creationId="{9A15D0F6-9138-AEA7-8E9A-E52F266CB000}"/>
          </ac:spMkLst>
        </pc:spChg>
      </pc:sldChg>
      <pc:sldChg chg="modSp new mod">
        <pc:chgData name="Kincer II, Thomas G" userId="9793ee57-ac00-44c3-ad40-06c8a56b1e6a" providerId="ADAL" clId="{6190956A-AB5E-564C-ACDD-1AE0B2F12E6D}" dt="2023-03-02T15:12:32.692" v="2729" actId="2711"/>
        <pc:sldMkLst>
          <pc:docMk/>
          <pc:sldMk cId="4095782450" sldId="265"/>
        </pc:sldMkLst>
        <pc:spChg chg="mod">
          <ac:chgData name="Kincer II, Thomas G" userId="9793ee57-ac00-44c3-ad40-06c8a56b1e6a" providerId="ADAL" clId="{6190956A-AB5E-564C-ACDD-1AE0B2F12E6D}" dt="2023-03-01T14:28:45.218" v="429" actId="20577"/>
          <ac:spMkLst>
            <pc:docMk/>
            <pc:sldMk cId="4095782450" sldId="265"/>
            <ac:spMk id="2" creationId="{8C55D824-44D5-F45D-9A62-FC7C32B438E1}"/>
          </ac:spMkLst>
        </pc:spChg>
        <pc:spChg chg="mod">
          <ac:chgData name="Kincer II, Thomas G" userId="9793ee57-ac00-44c3-ad40-06c8a56b1e6a" providerId="ADAL" clId="{6190956A-AB5E-564C-ACDD-1AE0B2F12E6D}" dt="2023-03-02T15:12:32.692" v="2729" actId="2711"/>
          <ac:spMkLst>
            <pc:docMk/>
            <pc:sldMk cId="4095782450" sldId="265"/>
            <ac:spMk id="3" creationId="{4574A669-130B-C1FD-3990-C005268B9B77}"/>
          </ac:spMkLst>
        </pc:spChg>
      </pc:sldChg>
      <pc:sldChg chg="modSp new mod">
        <pc:chgData name="Kincer II, Thomas G" userId="9793ee57-ac00-44c3-ad40-06c8a56b1e6a" providerId="ADAL" clId="{6190956A-AB5E-564C-ACDD-1AE0B2F12E6D}" dt="2023-03-02T15:13:16.140" v="2730" actId="2711"/>
        <pc:sldMkLst>
          <pc:docMk/>
          <pc:sldMk cId="4102928662" sldId="266"/>
        </pc:sldMkLst>
        <pc:spChg chg="mod">
          <ac:chgData name="Kincer II, Thomas G" userId="9793ee57-ac00-44c3-ad40-06c8a56b1e6a" providerId="ADAL" clId="{6190956A-AB5E-564C-ACDD-1AE0B2F12E6D}" dt="2023-03-02T14:23:55.606" v="2061" actId="20577"/>
          <ac:spMkLst>
            <pc:docMk/>
            <pc:sldMk cId="4102928662" sldId="266"/>
            <ac:spMk id="2" creationId="{A13B8D40-95A6-8C96-BFA5-57D506A9B2A3}"/>
          </ac:spMkLst>
        </pc:spChg>
        <pc:spChg chg="mod">
          <ac:chgData name="Kincer II, Thomas G" userId="9793ee57-ac00-44c3-ad40-06c8a56b1e6a" providerId="ADAL" clId="{6190956A-AB5E-564C-ACDD-1AE0B2F12E6D}" dt="2023-03-02T15:13:16.140" v="2730" actId="2711"/>
          <ac:spMkLst>
            <pc:docMk/>
            <pc:sldMk cId="4102928662" sldId="266"/>
            <ac:spMk id="3" creationId="{142BFE3A-D336-3FA6-2B8C-D1C9BDCA2FF3}"/>
          </ac:spMkLst>
        </pc:spChg>
      </pc:sldChg>
      <pc:sldChg chg="modSp new mod">
        <pc:chgData name="Kincer II, Thomas G" userId="9793ee57-ac00-44c3-ad40-06c8a56b1e6a" providerId="ADAL" clId="{6190956A-AB5E-564C-ACDD-1AE0B2F12E6D}" dt="2023-03-01T15:02:57.225" v="876" actId="20577"/>
        <pc:sldMkLst>
          <pc:docMk/>
          <pc:sldMk cId="809503234" sldId="267"/>
        </pc:sldMkLst>
        <pc:spChg chg="mod">
          <ac:chgData name="Kincer II, Thomas G" userId="9793ee57-ac00-44c3-ad40-06c8a56b1e6a" providerId="ADAL" clId="{6190956A-AB5E-564C-ACDD-1AE0B2F12E6D}" dt="2023-03-01T14:38:25.881" v="558" actId="20577"/>
          <ac:spMkLst>
            <pc:docMk/>
            <pc:sldMk cId="809503234" sldId="267"/>
            <ac:spMk id="2" creationId="{E24F3A32-1FC5-591D-C762-E012E8574F51}"/>
          </ac:spMkLst>
        </pc:spChg>
        <pc:spChg chg="mod">
          <ac:chgData name="Kincer II, Thomas G" userId="9793ee57-ac00-44c3-ad40-06c8a56b1e6a" providerId="ADAL" clId="{6190956A-AB5E-564C-ACDD-1AE0B2F12E6D}" dt="2023-03-01T15:02:57.225" v="876" actId="20577"/>
          <ac:spMkLst>
            <pc:docMk/>
            <pc:sldMk cId="809503234" sldId="267"/>
            <ac:spMk id="3" creationId="{07E54D2C-431A-4DF9-8A44-A70FE8780DC2}"/>
          </ac:spMkLst>
        </pc:spChg>
      </pc:sldChg>
      <pc:sldChg chg="modSp new mod">
        <pc:chgData name="Kincer II, Thomas G" userId="9793ee57-ac00-44c3-ad40-06c8a56b1e6a" providerId="ADAL" clId="{6190956A-AB5E-564C-ACDD-1AE0B2F12E6D}" dt="2023-03-01T16:10:52.541" v="1532" actId="27636"/>
        <pc:sldMkLst>
          <pc:docMk/>
          <pc:sldMk cId="3763315085" sldId="268"/>
        </pc:sldMkLst>
        <pc:spChg chg="mod">
          <ac:chgData name="Kincer II, Thomas G" userId="9793ee57-ac00-44c3-ad40-06c8a56b1e6a" providerId="ADAL" clId="{6190956A-AB5E-564C-ACDD-1AE0B2F12E6D}" dt="2023-03-01T15:45:50.390" v="895" actId="20577"/>
          <ac:spMkLst>
            <pc:docMk/>
            <pc:sldMk cId="3763315085" sldId="268"/>
            <ac:spMk id="2" creationId="{0809A162-314E-891D-0807-388F83A7720E}"/>
          </ac:spMkLst>
        </pc:spChg>
        <pc:spChg chg="mod">
          <ac:chgData name="Kincer II, Thomas G" userId="9793ee57-ac00-44c3-ad40-06c8a56b1e6a" providerId="ADAL" clId="{6190956A-AB5E-564C-ACDD-1AE0B2F12E6D}" dt="2023-03-01T16:10:52.541" v="1532" actId="27636"/>
          <ac:spMkLst>
            <pc:docMk/>
            <pc:sldMk cId="3763315085" sldId="268"/>
            <ac:spMk id="3" creationId="{8CBF514D-E1CC-4EF6-1FF8-DB9F4549E78D}"/>
          </ac:spMkLst>
        </pc:spChg>
      </pc:sldChg>
      <pc:sldChg chg="modSp new mod">
        <pc:chgData name="Kincer II, Thomas G" userId="9793ee57-ac00-44c3-ad40-06c8a56b1e6a" providerId="ADAL" clId="{6190956A-AB5E-564C-ACDD-1AE0B2F12E6D}" dt="2023-03-02T15:26:45.300" v="2789" actId="20577"/>
        <pc:sldMkLst>
          <pc:docMk/>
          <pc:sldMk cId="1546013058" sldId="269"/>
        </pc:sldMkLst>
        <pc:spChg chg="mod">
          <ac:chgData name="Kincer II, Thomas G" userId="9793ee57-ac00-44c3-ad40-06c8a56b1e6a" providerId="ADAL" clId="{6190956A-AB5E-564C-ACDD-1AE0B2F12E6D}" dt="2023-03-02T14:14:49.130" v="1574" actId="20577"/>
          <ac:spMkLst>
            <pc:docMk/>
            <pc:sldMk cId="1546013058" sldId="269"/>
            <ac:spMk id="2" creationId="{60881883-DF55-96A2-7611-F842E25BC932}"/>
          </ac:spMkLst>
        </pc:spChg>
        <pc:spChg chg="mod">
          <ac:chgData name="Kincer II, Thomas G" userId="9793ee57-ac00-44c3-ad40-06c8a56b1e6a" providerId="ADAL" clId="{6190956A-AB5E-564C-ACDD-1AE0B2F12E6D}" dt="2023-03-02T15:26:45.300" v="2789" actId="20577"/>
          <ac:spMkLst>
            <pc:docMk/>
            <pc:sldMk cId="1546013058" sldId="269"/>
            <ac:spMk id="3" creationId="{44EC1871-F473-9CFA-E94D-338537D3D545}"/>
          </ac:spMkLst>
        </pc:spChg>
      </pc:sldChg>
      <pc:sldChg chg="modSp new mod">
        <pc:chgData name="Kincer II, Thomas G" userId="9793ee57-ac00-44c3-ad40-06c8a56b1e6a" providerId="ADAL" clId="{6190956A-AB5E-564C-ACDD-1AE0B2F12E6D}" dt="2023-03-02T19:31:25.585" v="2811" actId="20577"/>
        <pc:sldMkLst>
          <pc:docMk/>
          <pc:sldMk cId="1678461651" sldId="270"/>
        </pc:sldMkLst>
        <pc:spChg chg="mod">
          <ac:chgData name="Kincer II, Thomas G" userId="9793ee57-ac00-44c3-ad40-06c8a56b1e6a" providerId="ADAL" clId="{6190956A-AB5E-564C-ACDD-1AE0B2F12E6D}" dt="2023-03-02T14:26:00.896" v="2089" actId="20577"/>
          <ac:spMkLst>
            <pc:docMk/>
            <pc:sldMk cId="1678461651" sldId="270"/>
            <ac:spMk id="2" creationId="{E240A224-2CB1-5C1D-0A1F-081AE00B1415}"/>
          </ac:spMkLst>
        </pc:spChg>
        <pc:spChg chg="mod">
          <ac:chgData name="Kincer II, Thomas G" userId="9793ee57-ac00-44c3-ad40-06c8a56b1e6a" providerId="ADAL" clId="{6190956A-AB5E-564C-ACDD-1AE0B2F12E6D}" dt="2023-03-02T19:31:25.585" v="2811" actId="20577"/>
          <ac:spMkLst>
            <pc:docMk/>
            <pc:sldMk cId="1678461651" sldId="270"/>
            <ac:spMk id="3" creationId="{5A3AC73B-6B0B-D632-A595-DFD8021891E2}"/>
          </ac:spMkLst>
        </pc:spChg>
      </pc:sldChg>
      <pc:sldChg chg="new del">
        <pc:chgData name="Kincer II, Thomas G" userId="9793ee57-ac00-44c3-ad40-06c8a56b1e6a" providerId="ADAL" clId="{6190956A-AB5E-564C-ACDD-1AE0B2F12E6D}" dt="2023-03-02T15:20:54.846" v="2738" actId="2696"/>
        <pc:sldMkLst>
          <pc:docMk/>
          <pc:sldMk cId="1368317010" sldId="271"/>
        </pc:sldMkLst>
      </pc:sldChg>
      <pc:sldChg chg="addSp modSp new del">
        <pc:chgData name="Kincer II, Thomas G" userId="9793ee57-ac00-44c3-ad40-06c8a56b1e6a" providerId="ADAL" clId="{6190956A-AB5E-564C-ACDD-1AE0B2F12E6D}" dt="2023-03-02T15:25:16.849" v="2741" actId="2696"/>
        <pc:sldMkLst>
          <pc:docMk/>
          <pc:sldMk cId="479742592" sldId="272"/>
        </pc:sldMkLst>
        <pc:picChg chg="add mod">
          <ac:chgData name="Kincer II, Thomas G" userId="9793ee57-ac00-44c3-ad40-06c8a56b1e6a" providerId="ADAL" clId="{6190956A-AB5E-564C-ACDD-1AE0B2F12E6D}" dt="2023-03-02T15:20:47.719" v="2737" actId="1076"/>
          <ac:picMkLst>
            <pc:docMk/>
            <pc:sldMk cId="479742592" sldId="272"/>
            <ac:picMk id="1026" creationId="{5B0F6581-55A9-1206-A7EC-A348DF9B31AA}"/>
          </ac:picMkLst>
        </pc:picChg>
      </pc:sldChg>
      <pc:sldChg chg="addSp modSp new">
        <pc:chgData name="Kincer II, Thomas G" userId="9793ee57-ac00-44c3-ad40-06c8a56b1e6a" providerId="ADAL" clId="{6190956A-AB5E-564C-ACDD-1AE0B2F12E6D}" dt="2023-03-02T15:25:37.154" v="2765" actId="14861"/>
        <pc:sldMkLst>
          <pc:docMk/>
          <pc:sldMk cId="4293812236" sldId="273"/>
        </pc:sldMkLst>
        <pc:picChg chg="add mod">
          <ac:chgData name="Kincer II, Thomas G" userId="9793ee57-ac00-44c3-ad40-06c8a56b1e6a" providerId="ADAL" clId="{6190956A-AB5E-564C-ACDD-1AE0B2F12E6D}" dt="2023-03-02T15:25:37.154" v="2765" actId="14861"/>
          <ac:picMkLst>
            <pc:docMk/>
            <pc:sldMk cId="4293812236" sldId="273"/>
            <ac:picMk id="2050" creationId="{BDAB6FE1-A930-C3DA-BADF-ED3933A3975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3B9BF-6D78-4AB1-A64E-96536F2628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99D8A-90C1-4394-930D-66B2C3891E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29126"/>
            <a:ext cx="9144000" cy="109195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DF71B-0D84-4430-B7A4-4176C5D46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055-D373-4EF0-BC61-6EE57332DA1D}" type="datetimeFigureOut">
              <a:rPr lang="en-US" smtClean="0"/>
              <a:t>3/1/23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E9865-5381-48DD-98C5-05F0A88F5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6A6B3-33E6-4816-B319-7168919D8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4B0A6-3343-4CE8-8AC9-F7C46BEAA1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1" descr="ETSU_V_ 123 282.pdf">
            <a:extLst>
              <a:ext uri="{FF2B5EF4-FFF2-40B4-BE49-F238E27FC236}">
                <a16:creationId xmlns:a16="http://schemas.microsoft.com/office/drawing/2014/main" id="{E86C8127-200E-4943-931A-0F06428EFD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351337"/>
            <a:ext cx="33528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CB8E0D0F-82C7-427E-A0C8-E0019121A2FE}"/>
              </a:ext>
            </a:extLst>
          </p:cNvPr>
          <p:cNvGrpSpPr/>
          <p:nvPr/>
        </p:nvGrpSpPr>
        <p:grpSpPr>
          <a:xfrm>
            <a:off x="0" y="5353837"/>
            <a:ext cx="12192000" cy="1504163"/>
            <a:chOff x="0" y="5353837"/>
            <a:chExt cx="12192000" cy="150416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EAFD4F-EAC3-4BAB-955D-36E314DEB768}"/>
                </a:ext>
              </a:extLst>
            </p:cNvPr>
            <p:cNvSpPr/>
            <p:nvPr/>
          </p:nvSpPr>
          <p:spPr>
            <a:xfrm>
              <a:off x="0" y="5832629"/>
              <a:ext cx="12192000" cy="1025371"/>
            </a:xfrm>
            <a:prstGeom prst="rect">
              <a:avLst/>
            </a:prstGeom>
            <a:solidFill>
              <a:srgbClr val="041E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ight Triangle 11">
              <a:extLst>
                <a:ext uri="{FF2B5EF4-FFF2-40B4-BE49-F238E27FC236}">
                  <a16:creationId xmlns:a16="http://schemas.microsoft.com/office/drawing/2014/main" id="{A1179DF7-2D92-4D7F-8BBC-A499FA59E1A4}"/>
                </a:ext>
              </a:extLst>
            </p:cNvPr>
            <p:cNvSpPr/>
            <p:nvPr/>
          </p:nvSpPr>
          <p:spPr>
            <a:xfrm>
              <a:off x="0" y="5353837"/>
              <a:ext cx="1524000" cy="497149"/>
            </a:xfrm>
            <a:prstGeom prst="rtTriangle">
              <a:avLst/>
            </a:prstGeom>
            <a:solidFill>
              <a:srgbClr val="041E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ight Triangle 20">
              <a:extLst>
                <a:ext uri="{FF2B5EF4-FFF2-40B4-BE49-F238E27FC236}">
                  <a16:creationId xmlns:a16="http://schemas.microsoft.com/office/drawing/2014/main" id="{0E1BEC7C-5445-42DC-BA26-519F2EEC3D99}"/>
                </a:ext>
              </a:extLst>
            </p:cNvPr>
            <p:cNvSpPr/>
            <p:nvPr/>
          </p:nvSpPr>
          <p:spPr>
            <a:xfrm flipH="1">
              <a:off x="10668000" y="5359070"/>
              <a:ext cx="1524000" cy="497149"/>
            </a:xfrm>
            <a:prstGeom prst="rtTriangle">
              <a:avLst/>
            </a:prstGeom>
            <a:solidFill>
              <a:srgbClr val="041E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06232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0D41E799-9D9C-4011-971C-24B62B922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219031"/>
            <a:ext cx="2076450" cy="5476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F04C76-7DAA-4234-91DC-D384A656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D4C49B-0782-4455-8929-B6DC90C1F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43F6C-F3E6-4534-BBAA-9516B9C31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055-D373-4EF0-BC61-6EE57332DA1D}" type="datetimeFigureOut">
              <a:rPr lang="en-US" smtClean="0"/>
              <a:t>3/1/23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10C32-0623-42CF-9783-B7AC53C12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181017-10B2-433F-BE81-D34C293A4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4B0A6-3343-4CE8-8AC9-F7C46BEAA10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8D4ADAE-F0C2-4C5B-B627-285A41E00BE6}"/>
              </a:ext>
            </a:extLst>
          </p:cNvPr>
          <p:cNvGrpSpPr/>
          <p:nvPr/>
        </p:nvGrpSpPr>
        <p:grpSpPr>
          <a:xfrm rot="5400000" flipV="1">
            <a:off x="8217742" y="2880568"/>
            <a:ext cx="6854826" cy="1093690"/>
            <a:chOff x="0" y="5764310"/>
            <a:chExt cx="12192000" cy="109369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BA55757-DBCB-43F9-9D89-5E6B0B8E8AEE}"/>
                </a:ext>
              </a:extLst>
            </p:cNvPr>
            <p:cNvSpPr/>
            <p:nvPr/>
          </p:nvSpPr>
          <p:spPr>
            <a:xfrm>
              <a:off x="0" y="6248400"/>
              <a:ext cx="12192000" cy="609600"/>
            </a:xfrm>
            <a:prstGeom prst="rect">
              <a:avLst/>
            </a:prstGeom>
            <a:solidFill>
              <a:srgbClr val="041E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ight Triangle 9">
              <a:extLst>
                <a:ext uri="{FF2B5EF4-FFF2-40B4-BE49-F238E27FC236}">
                  <a16:creationId xmlns:a16="http://schemas.microsoft.com/office/drawing/2014/main" id="{391ADC10-7E28-4F57-A15A-9B8079C0947F}"/>
                </a:ext>
              </a:extLst>
            </p:cNvPr>
            <p:cNvSpPr/>
            <p:nvPr/>
          </p:nvSpPr>
          <p:spPr>
            <a:xfrm>
              <a:off x="0" y="5764310"/>
              <a:ext cx="1524000" cy="497149"/>
            </a:xfrm>
            <a:prstGeom prst="rtTriangle">
              <a:avLst/>
            </a:prstGeom>
            <a:solidFill>
              <a:srgbClr val="041E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51256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5E5BEC-B960-4187-AA4E-2C643BB080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D94B6E-B906-43C5-9188-3EAD2FAF8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9A89E-E121-4CA1-81C3-6B43FD2A9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055-D373-4EF0-BC61-6EE57332DA1D}" type="datetimeFigureOut">
              <a:rPr lang="en-US" smtClean="0"/>
              <a:t>3/1/23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D7207-4523-48E1-8E80-025818816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D5727-5D5B-4857-9A6B-94B61FD43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4B0A6-3343-4CE8-8AC9-F7C46BEAA10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400E876-5A22-4CCF-9489-0308C5527A2A}"/>
              </a:ext>
            </a:extLst>
          </p:cNvPr>
          <p:cNvGrpSpPr/>
          <p:nvPr/>
        </p:nvGrpSpPr>
        <p:grpSpPr>
          <a:xfrm rot="16200000" flipH="1" flipV="1">
            <a:off x="-2880568" y="2883742"/>
            <a:ext cx="6854826" cy="1093690"/>
            <a:chOff x="0" y="5764310"/>
            <a:chExt cx="12192000" cy="109369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B18F810-FB5D-4D58-82AC-83A7BB0EE6DB}"/>
                </a:ext>
              </a:extLst>
            </p:cNvPr>
            <p:cNvSpPr/>
            <p:nvPr/>
          </p:nvSpPr>
          <p:spPr>
            <a:xfrm>
              <a:off x="0" y="6248400"/>
              <a:ext cx="12192000" cy="609600"/>
            </a:xfrm>
            <a:prstGeom prst="rect">
              <a:avLst/>
            </a:prstGeom>
            <a:solidFill>
              <a:srgbClr val="041E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ight Triangle 10">
              <a:extLst>
                <a:ext uri="{FF2B5EF4-FFF2-40B4-BE49-F238E27FC236}">
                  <a16:creationId xmlns:a16="http://schemas.microsoft.com/office/drawing/2014/main" id="{9A397F17-C829-4F13-931A-6BE0E9CD2142}"/>
                </a:ext>
              </a:extLst>
            </p:cNvPr>
            <p:cNvSpPr/>
            <p:nvPr/>
          </p:nvSpPr>
          <p:spPr>
            <a:xfrm>
              <a:off x="0" y="5764310"/>
              <a:ext cx="1524000" cy="497149"/>
            </a:xfrm>
            <a:prstGeom prst="rtTriangle">
              <a:avLst/>
            </a:prstGeom>
            <a:solidFill>
              <a:srgbClr val="041E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86C0D950-A51B-447B-8D72-5BDBC202D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704091" y="5464010"/>
            <a:ext cx="2017781" cy="49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89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7009F-4F55-46CF-A373-2C0C56ED1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7E765-EEFC-4E95-9585-0A9A6D41A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86FD3-5EE8-414A-9C70-1BBC5D04B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055-D373-4EF0-BC61-6EE57332DA1D}" type="datetimeFigureOut">
              <a:rPr lang="en-US" smtClean="0"/>
              <a:t>3/1/23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58FA7C-6621-4F99-BB66-2EE7238F9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6F5E3-809D-405B-94D3-054C24117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434B0A6-3343-4CE8-8AC9-F7C46BEAA1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763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rgbClr val="041E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D7999-A737-4E15-A378-F8A3FCAF6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028825"/>
            <a:ext cx="10515600" cy="2533650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94F412-6F1A-4102-A137-EA903DF5A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6D771-647F-403F-9D97-EBB1FE600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055-D373-4EF0-BC61-6EE57332DA1D}" type="datetimeFigureOut">
              <a:rPr lang="en-US" smtClean="0"/>
              <a:t>3/1/23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76142-6188-40E8-BEAD-E4F1495F6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8E3FC-710B-4A95-806E-244FB15C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4B0A6-3343-4CE8-8AC9-F7C46BEAA1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BC376DB-0C29-4083-901B-9393179780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575" y="383200"/>
            <a:ext cx="2740025" cy="140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52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964FA-3ECB-4D21-8CF4-91C525F34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45570-B85D-485B-B62E-06A124990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635BF6-BC73-48DD-B7B3-61A210A3F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773E7-6E27-4A03-AE15-421565D53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055-D373-4EF0-BC61-6EE57332DA1D}" type="datetimeFigureOut">
              <a:rPr lang="en-US" smtClean="0"/>
              <a:t>3/1/23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6E9084-8ECE-4683-99D1-68F2DA86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CED2F2-AB9A-40C7-81ED-178A0FB64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4B0A6-3343-4CE8-8AC9-F7C46BEAA1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29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82AE5-63FF-4A6B-8A78-152FE3F1A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4176BE-E2D8-44A8-8CEC-E5763DC88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0EA203-2274-41F9-BDF7-1DA5CC75B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D989A0-0D61-4009-A18F-CC39200CE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499517-8387-46EC-AD8E-2A789CE118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586425-4304-4088-A864-9EABA4353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055-D373-4EF0-BC61-6EE57332DA1D}" type="datetimeFigureOut">
              <a:rPr lang="en-US" smtClean="0"/>
              <a:t>3/1/23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8C904B-3EAE-41A7-B8A3-21AAEDE10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A90676-7EAB-4C2A-BD47-6FD434CE3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4B0A6-3343-4CE8-8AC9-F7C46BEAA1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81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6684D-CBD5-4624-9C58-89B3C4C2B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02BBC-C915-4AA0-AB61-95DD56854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055-D373-4EF0-BC61-6EE57332DA1D}" type="datetimeFigureOut">
              <a:rPr lang="en-US" smtClean="0"/>
              <a:t>3/1/23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7DE413-756A-4218-A0B2-DDE7A9405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8A7B3A-CFB3-4F99-B568-A14A7F7E7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4B0A6-3343-4CE8-8AC9-F7C46BEAA1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409F26-7674-433B-A698-5E2FFE208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055-D373-4EF0-BC61-6EE57332DA1D}" type="datetimeFigureOut">
              <a:rPr lang="en-US" smtClean="0"/>
              <a:t>3/1/23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A5864E-746F-446F-B78E-3BDA3659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4DA38C-2ABC-4940-B678-549885A5A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4B0A6-3343-4CE8-8AC9-F7C46BEAA1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01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E3A92-AC1D-4DF1-BA44-B0F5D5B6F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5EFFE-41D0-4681-9AE0-853F1334E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8FE244-1DBC-4179-9D83-0ECB89E1D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75245-C71D-4DD7-BF83-8BCD2F671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055-D373-4EF0-BC61-6EE57332DA1D}" type="datetimeFigureOut">
              <a:rPr lang="en-US" smtClean="0"/>
              <a:t>3/1/23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EACD6C-8DBD-4212-9957-CB4AF4D2E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F9EBC-EB2A-44C8-895F-D96B7C873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4B0A6-3343-4CE8-8AC9-F7C46BEAA1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281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162B7-3103-4388-B1B7-F2E51A443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F2E6FF-0DFD-4E71-BCF1-6DAB4DA195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13AADC-CEE3-40DD-8960-6A2CCFD3A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9B53BE-B56C-47E1-B86E-05D9F6FBE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F055-D373-4EF0-BC61-6EE57332DA1D}" type="datetimeFigureOut">
              <a:rPr lang="en-US" smtClean="0"/>
              <a:t>3/1/23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AEF6A9-6B95-4F11-AFE6-DECD5C52E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848DE-AFD4-431C-84B8-0DA848E9B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4B0A6-3343-4CE8-8AC9-F7C46BEAA1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04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C3512291-1A75-486C-BE86-21561A3BFDD4}"/>
              </a:ext>
            </a:extLst>
          </p:cNvPr>
          <p:cNvGrpSpPr/>
          <p:nvPr/>
        </p:nvGrpSpPr>
        <p:grpSpPr>
          <a:xfrm>
            <a:off x="0" y="5764310"/>
            <a:ext cx="12192000" cy="1093690"/>
            <a:chOff x="0" y="5764310"/>
            <a:chExt cx="12192000" cy="109369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7AD6FA5-FF76-45DD-B3D2-8659C577E550}"/>
                </a:ext>
              </a:extLst>
            </p:cNvPr>
            <p:cNvSpPr/>
            <p:nvPr/>
          </p:nvSpPr>
          <p:spPr>
            <a:xfrm>
              <a:off x="0" y="6248400"/>
              <a:ext cx="12192000" cy="609600"/>
            </a:xfrm>
            <a:prstGeom prst="rect">
              <a:avLst/>
            </a:prstGeom>
            <a:solidFill>
              <a:srgbClr val="041E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0C1F56CB-4A1A-42CA-BA32-AC3E155EA068}"/>
                </a:ext>
              </a:extLst>
            </p:cNvPr>
            <p:cNvSpPr/>
            <p:nvPr/>
          </p:nvSpPr>
          <p:spPr>
            <a:xfrm>
              <a:off x="0" y="5764310"/>
              <a:ext cx="1524000" cy="497149"/>
            </a:xfrm>
            <a:prstGeom prst="rtTriangle">
              <a:avLst/>
            </a:prstGeom>
            <a:solidFill>
              <a:srgbClr val="041E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B372DE-0901-4246-96D3-88A05ABAA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E98DE-9FE1-4D70-9C79-DDAA2C274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A2B6AB-B96B-4A5A-9082-2EDD87FEC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8F055-D373-4EF0-BC61-6EE57332DA1D}" type="datetimeFigureOut">
              <a:rPr lang="en-US" smtClean="0"/>
              <a:t>3/1/23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F0754-05C8-4EC9-B210-CBFE58EA5C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626A1-D9BA-4ED9-9605-9322E90E8E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4B0A6-3343-4CE8-8AC9-F7C46BEAA1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9F34F57-C00F-4C06-9095-69F2FB013C0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219" y="6311900"/>
            <a:ext cx="2017781" cy="508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33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mc/articles/PMC2668931/#R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mc/articles/PMC2668931/#R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746D4-39BD-4C61-BBF4-8AAFE1AB39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Health Literacy in Rural Appalachia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3D3C50-2FAB-4B6E-84F0-839D008E88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Tom </a:t>
            </a:r>
            <a:r>
              <a:rPr lang="en-US" dirty="0" err="1"/>
              <a:t>Kincer</a:t>
            </a:r>
            <a:r>
              <a:rPr lang="en-US" dirty="0"/>
              <a:t>, MD</a:t>
            </a:r>
          </a:p>
          <a:p>
            <a:r>
              <a:rPr lang="en-US" dirty="0"/>
              <a:t>Professor and Associate Dean for Rural and Community Programs</a:t>
            </a:r>
          </a:p>
        </p:txBody>
      </p:sp>
    </p:spTree>
    <p:extLst>
      <p:ext uri="{BB962C8B-B14F-4D97-AF65-F5344CB8AC3E}">
        <p14:creationId xmlns:p14="http://schemas.microsoft.com/office/powerpoint/2010/main" val="3181204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E36BC-0ED3-9616-8D50-ED7F64F25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61CD6-FE54-42D6-2037-FD18D1B0E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444444"/>
                </a:solidFill>
                <a:effectLst/>
              </a:rPr>
              <a:t>Appalachian people, especially the rural population, tend to approach their family members and religious leaders first with personal, family, or health problems.</a:t>
            </a:r>
          </a:p>
          <a:p>
            <a:r>
              <a:rPr lang="en-US" b="0" i="0" dirty="0">
                <a:solidFill>
                  <a:srgbClr val="444444"/>
                </a:solidFill>
                <a:effectLst/>
              </a:rPr>
              <a:t>Because of the years of external exploitation and stereotyping, Appalachians are slow to tell outsiders about family business.</a:t>
            </a:r>
          </a:p>
          <a:p>
            <a:r>
              <a:rPr lang="en-US" b="0" i="0" dirty="0">
                <a:solidFill>
                  <a:srgbClr val="444444"/>
                </a:solidFill>
                <a:effectLst/>
              </a:rPr>
              <a:t>Due to the high rates of trauma and exposure to adverse events through the life cycle, many people consider these events part of life, but still exhibit symptoms of trauma-related disorders.</a:t>
            </a:r>
          </a:p>
          <a:p>
            <a:r>
              <a:rPr lang="en-US" dirty="0">
                <a:solidFill>
                  <a:srgbClr val="444444"/>
                </a:solidFill>
              </a:rPr>
              <a:t>This culture values “down to earth” more than “expert opinion”.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526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007C4-CB17-A54B-3458-229CC3465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Health Literacy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5D0F6-9138-AEA7-8E9A-E52F266CB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Education levels</a:t>
            </a:r>
          </a:p>
          <a:p>
            <a:r>
              <a:rPr lang="en-US" dirty="0"/>
              <a:t>Cultural beliefs</a:t>
            </a:r>
          </a:p>
          <a:p>
            <a:r>
              <a:rPr lang="en-US" dirty="0"/>
              <a:t>Prose, Document, Quantitative literacy</a:t>
            </a:r>
          </a:p>
          <a:p>
            <a:r>
              <a:rPr lang="en-US" dirty="0"/>
              <a:t>Availability of Health Care</a:t>
            </a:r>
          </a:p>
          <a:p>
            <a:r>
              <a:rPr lang="en-US" dirty="0"/>
              <a:t>Availability to receive health care</a:t>
            </a:r>
          </a:p>
          <a:p>
            <a:r>
              <a:rPr lang="en-US" dirty="0"/>
              <a:t>Language</a:t>
            </a:r>
          </a:p>
          <a:p>
            <a:r>
              <a:rPr lang="en-US" dirty="0"/>
              <a:t>Poverty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894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5D824-44D5-F45D-9A62-FC7C32B43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Literacy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4A669-130B-C1FD-3990-C005268B9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12121"/>
                </a:solidFill>
                <a:effectLst/>
              </a:rPr>
              <a:t>Below basic </a:t>
            </a:r>
            <a:r>
              <a:rPr lang="en-US" b="0" i="0" dirty="0">
                <a:solidFill>
                  <a:srgbClr val="212121"/>
                </a:solidFill>
                <a:effectLst/>
              </a:rPr>
              <a:t>literacy level is described as “no more than the most simple and concrete literacy skills”</a:t>
            </a:r>
          </a:p>
          <a:p>
            <a:r>
              <a:rPr lang="en-US" b="1" i="0" dirty="0">
                <a:solidFill>
                  <a:srgbClr val="212121"/>
                </a:solidFill>
                <a:effectLst/>
              </a:rPr>
              <a:t>Basic</a:t>
            </a:r>
            <a:r>
              <a:rPr lang="en-US" b="0" i="0" dirty="0">
                <a:solidFill>
                  <a:srgbClr val="212121"/>
                </a:solidFill>
                <a:effectLst/>
              </a:rPr>
              <a:t> literacy level refers to “skills necessary to perform simple and everyday literacy activities” </a:t>
            </a:r>
            <a:endParaRPr lang="en-US" dirty="0">
              <a:solidFill>
                <a:srgbClr val="212121"/>
              </a:solidFill>
            </a:endParaRPr>
          </a:p>
          <a:p>
            <a:r>
              <a:rPr lang="en-US" b="1" i="0" dirty="0">
                <a:solidFill>
                  <a:srgbClr val="212121"/>
                </a:solidFill>
                <a:effectLst/>
              </a:rPr>
              <a:t>Intermediate</a:t>
            </a:r>
            <a:r>
              <a:rPr lang="en-US" b="0" i="0" dirty="0">
                <a:solidFill>
                  <a:srgbClr val="212121"/>
                </a:solidFill>
                <a:effectLst/>
              </a:rPr>
              <a:t> literacy level encompasses “skills necessary to perform moderately challenging literacy activities” </a:t>
            </a:r>
          </a:p>
          <a:p>
            <a:r>
              <a:rPr lang="en-US" b="1" i="0" dirty="0">
                <a:solidFill>
                  <a:srgbClr val="212121"/>
                </a:solidFill>
                <a:effectLst/>
              </a:rPr>
              <a:t>Proficient</a:t>
            </a:r>
            <a:r>
              <a:rPr lang="en-US" b="0" i="0" dirty="0">
                <a:solidFill>
                  <a:srgbClr val="212121"/>
                </a:solidFill>
                <a:effectLst/>
              </a:rPr>
              <a:t> literacy refers to “skills necessary to perform more complex and challenging literacy activities”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782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B8D40-95A6-8C96-BFA5-57D506A9B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BFE3A-D336-3FA6-2B8C-D1C9BDCA2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12121"/>
                </a:solidFill>
                <a:effectLst/>
              </a:rPr>
              <a:t>14% had below basic health literacy. </a:t>
            </a:r>
          </a:p>
          <a:p>
            <a:r>
              <a:rPr lang="en-US" b="0" i="0" dirty="0">
                <a:solidFill>
                  <a:srgbClr val="212121"/>
                </a:solidFill>
                <a:effectLst/>
              </a:rPr>
              <a:t>22% had basic health literacy</a:t>
            </a:r>
          </a:p>
          <a:p>
            <a:r>
              <a:rPr lang="en-US" b="0" i="0" dirty="0">
                <a:solidFill>
                  <a:srgbClr val="212121"/>
                </a:solidFill>
                <a:effectLst/>
              </a:rPr>
              <a:t>53% had an intermediate level of health literacy. </a:t>
            </a:r>
          </a:p>
          <a:p>
            <a:r>
              <a:rPr lang="en-US" dirty="0">
                <a:solidFill>
                  <a:srgbClr val="212121"/>
                </a:solidFill>
              </a:rPr>
              <a:t>12%</a:t>
            </a:r>
            <a:r>
              <a:rPr lang="en-US" b="0" i="0" dirty="0">
                <a:solidFill>
                  <a:srgbClr val="212121"/>
                </a:solidFill>
                <a:effectLst/>
              </a:rPr>
              <a:t> scored in the proficient range. </a:t>
            </a:r>
          </a:p>
          <a:p>
            <a:r>
              <a:rPr lang="en-US" b="0" i="0" dirty="0">
                <a:solidFill>
                  <a:srgbClr val="212121"/>
                </a:solidFill>
                <a:effectLst/>
              </a:rPr>
              <a:t>Overall, 36% of the adult participants had basic or below basic health literacy skills. This represents more than one third of the population (</a:t>
            </a:r>
            <a:r>
              <a:rPr lang="en-US" b="0" i="0" u="sng" dirty="0">
                <a:solidFill>
                  <a:srgbClr val="376FAA"/>
                </a:solidFill>
                <a:effectLst/>
                <a:hlinkClick r:id="rId2"/>
              </a:rPr>
              <a:t>Kutner et al., 2006</a:t>
            </a:r>
            <a:r>
              <a:rPr lang="en-US" b="0" i="0" dirty="0">
                <a:solidFill>
                  <a:srgbClr val="212121"/>
                </a:solidFill>
                <a:effectLst/>
              </a:rPr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928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F3A32-1FC5-591D-C762-E012E8574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Literacy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54D2C-431A-4DF9-8A44-A70FE8780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lower than average literacy levels until proven otherwise.</a:t>
            </a:r>
          </a:p>
          <a:p>
            <a:r>
              <a:rPr lang="en-US" dirty="0"/>
              <a:t>Be aware of red flags</a:t>
            </a:r>
          </a:p>
          <a:p>
            <a:pPr lvl="1"/>
            <a:r>
              <a:rPr lang="en-US" dirty="0"/>
              <a:t>Medications not being used correctly</a:t>
            </a:r>
          </a:p>
          <a:p>
            <a:pPr lvl="1"/>
            <a:r>
              <a:rPr lang="en-US" dirty="0"/>
              <a:t>Unable to use basic medical terms</a:t>
            </a:r>
          </a:p>
          <a:p>
            <a:pPr lvl="1"/>
            <a:r>
              <a:rPr lang="en-US" dirty="0"/>
              <a:t>Not following advice</a:t>
            </a:r>
          </a:p>
          <a:p>
            <a:r>
              <a:rPr lang="en-US" dirty="0"/>
              <a:t>Ask respectfully</a:t>
            </a:r>
          </a:p>
          <a:p>
            <a:r>
              <a:rPr lang="en-US" dirty="0"/>
              <a:t>Have them repeat explanations/instructions back to you</a:t>
            </a:r>
          </a:p>
        </p:txBody>
      </p:sp>
    </p:spTree>
    <p:extLst>
      <p:ext uri="{BB962C8B-B14F-4D97-AF65-F5344CB8AC3E}">
        <p14:creationId xmlns:p14="http://schemas.microsoft.com/office/powerpoint/2010/main" val="809503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9A162-314E-891D-0807-388F83A77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F514D-E1CC-4EF6-1FF8-DB9F4549E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Ask patients if they need help filling out forms or working a Kiosk.</a:t>
            </a:r>
          </a:p>
          <a:p>
            <a:r>
              <a:rPr lang="en-US" dirty="0"/>
              <a:t>Ask patients if they have internet at home and how they use it.</a:t>
            </a:r>
          </a:p>
          <a:p>
            <a:r>
              <a:rPr lang="en-US" dirty="0"/>
              <a:t>Ask all patients if they have trouble reading or seeing written words.</a:t>
            </a:r>
          </a:p>
          <a:p>
            <a:r>
              <a:rPr lang="en-US" dirty="0"/>
              <a:t>Ask all patients if they understand the instructions on their pills.</a:t>
            </a:r>
          </a:p>
          <a:p>
            <a:r>
              <a:rPr lang="en-US" dirty="0"/>
              <a:t>While highest level of education achieved has some correlation with literacy it is not a reliable predictor as 10% of college educated patients are somewhat health illiterate.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315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0A224-2CB1-5C1D-0A1F-081AE00B1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AC73B-6B0B-D632-A595-DFD802189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patients can’t understand, they are more likely to be non-adherent.</a:t>
            </a:r>
          </a:p>
          <a:p>
            <a:r>
              <a:rPr lang="en-US" dirty="0"/>
              <a:t>Patients usually will not tell the provider they do not understand</a:t>
            </a:r>
          </a:p>
          <a:p>
            <a:r>
              <a:rPr lang="en-US" dirty="0"/>
              <a:t>Non-adherence results in poorer outcomes or death</a:t>
            </a:r>
          </a:p>
          <a:p>
            <a:r>
              <a:rPr lang="en-US" dirty="0"/>
              <a:t>Patients respect providers who show complete interest done with a non-threatening approach. (create a safe space, words matter)</a:t>
            </a:r>
          </a:p>
        </p:txBody>
      </p:sp>
    </p:spTree>
    <p:extLst>
      <p:ext uri="{BB962C8B-B14F-4D97-AF65-F5344CB8AC3E}">
        <p14:creationId xmlns:p14="http://schemas.microsoft.com/office/powerpoint/2010/main" val="1678461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1C8DC-9454-B4C2-07A1-40BB03290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2B045-0B0E-1A7D-1A18-06B6988D2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Nothing to disclose</a:t>
            </a:r>
          </a:p>
        </p:txBody>
      </p:sp>
    </p:spTree>
    <p:extLst>
      <p:ext uri="{BB962C8B-B14F-4D97-AF65-F5344CB8AC3E}">
        <p14:creationId xmlns:p14="http://schemas.microsoft.com/office/powerpoint/2010/main" val="390556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2782C79-7106-4BCB-9A75-00A1BEBF3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7AF802-E125-43EE-AF8D-6C8E39E74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define health literacy</a:t>
            </a:r>
          </a:p>
          <a:p>
            <a:r>
              <a:rPr lang="en-US" dirty="0"/>
              <a:t>To examine the health literacy in rural Appalachia</a:t>
            </a:r>
          </a:p>
          <a:p>
            <a:r>
              <a:rPr lang="en-US" dirty="0"/>
              <a:t>To show the impact of low literacy on disease states</a:t>
            </a:r>
          </a:p>
        </p:txBody>
      </p:sp>
    </p:spTree>
    <p:extLst>
      <p:ext uri="{BB962C8B-B14F-4D97-AF65-F5344CB8AC3E}">
        <p14:creationId xmlns:p14="http://schemas.microsoft.com/office/powerpoint/2010/main" val="3648730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7AA17-0C4D-A7D3-C0BF-C97D7BCE5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Health Literacy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D43D3-2683-5C3B-CED7-FC6CF2018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12121"/>
                </a:solidFill>
                <a:effectLst/>
              </a:rPr>
              <a:t>Initially, health literacy referred to an individual’s ability to understand healthcare information to make appropriate decisions (S. C </a:t>
            </a:r>
            <a:r>
              <a:rPr lang="en-US" b="0" i="0" u="sng" dirty="0">
                <a:solidFill>
                  <a:srgbClr val="376FAA"/>
                </a:solidFill>
                <a:effectLst/>
                <a:hlinkClick r:id="rId2"/>
              </a:rPr>
              <a:t>Ratzen &amp; R. M. Parker, 2000</a:t>
            </a:r>
            <a:r>
              <a:rPr lang="en-US" b="0" i="0" dirty="0">
                <a:solidFill>
                  <a:srgbClr val="212121"/>
                </a:solidFill>
                <a:effectLst/>
              </a:rPr>
              <a:t>). </a:t>
            </a:r>
          </a:p>
          <a:p>
            <a:r>
              <a:rPr lang="en-US" b="0" i="0" dirty="0">
                <a:solidFill>
                  <a:srgbClr val="212121"/>
                </a:solidFill>
                <a:effectLst/>
              </a:rPr>
              <a:t>However, the definition has expanded and for the Healthy People 2010 initiative, </a:t>
            </a:r>
            <a:r>
              <a:rPr lang="en-US" b="0" i="1" dirty="0">
                <a:solidFill>
                  <a:srgbClr val="212121"/>
                </a:solidFill>
                <a:effectLst/>
              </a:rPr>
              <a:t>health literacy</a:t>
            </a:r>
            <a:r>
              <a:rPr lang="en-US" b="0" i="0" dirty="0">
                <a:solidFill>
                  <a:srgbClr val="212121"/>
                </a:solidFill>
                <a:effectLst/>
              </a:rPr>
              <a:t> was defined as “the degree to which individuals have the capacity to </a:t>
            </a:r>
            <a:r>
              <a:rPr lang="en-US" b="1" i="0" dirty="0">
                <a:solidFill>
                  <a:srgbClr val="212121"/>
                </a:solidFill>
                <a:effectLst/>
              </a:rPr>
              <a:t>obtain, process, and understand </a:t>
            </a:r>
            <a:r>
              <a:rPr lang="en-US" b="0" i="0" dirty="0">
                <a:solidFill>
                  <a:srgbClr val="212121"/>
                </a:solidFill>
                <a:effectLst/>
              </a:rPr>
              <a:t>basic health information and services needed to make appropriate health decisions” (</a:t>
            </a:r>
            <a:r>
              <a:rPr lang="en-US" b="0" i="0" u="sng" dirty="0">
                <a:solidFill>
                  <a:srgbClr val="376FAA"/>
                </a:solidFill>
                <a:effectLst/>
                <a:hlinkClick r:id="rId2"/>
              </a:rPr>
              <a:t>Ratzen &amp; Parker, 2000</a:t>
            </a:r>
            <a:r>
              <a:rPr lang="en-US" b="0" i="0" dirty="0">
                <a:solidFill>
                  <a:srgbClr val="212121"/>
                </a:solidFill>
                <a:effectLst/>
              </a:rPr>
              <a:t>).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257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81883-DF55-96A2-7611-F842E25BC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Literacy versus Health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C1871-F473-9CFA-E94D-338537D3D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Literacy may be thought of as the “ability” to obtain, process, and understand.</a:t>
            </a:r>
          </a:p>
          <a:p>
            <a:r>
              <a:rPr lang="en-US" dirty="0"/>
              <a:t>Whereas, knowledge can be thought of as knowing facts and data.</a:t>
            </a:r>
          </a:p>
          <a:p>
            <a:r>
              <a:rPr lang="en-US" dirty="0"/>
              <a:t>Believing and knowing are different (see next slide)</a:t>
            </a:r>
          </a:p>
          <a:p>
            <a:r>
              <a:rPr lang="en-US" dirty="0"/>
              <a:t>Given this, one can be literate but not knowledgeable</a:t>
            </a:r>
          </a:p>
          <a:p>
            <a:r>
              <a:rPr lang="en-US" dirty="0"/>
              <a:t>But, it’s difficult to be illiterate yet knowledgeable</a:t>
            </a:r>
          </a:p>
        </p:txBody>
      </p:sp>
    </p:spTree>
    <p:extLst>
      <p:ext uri="{BB962C8B-B14F-4D97-AF65-F5344CB8AC3E}">
        <p14:creationId xmlns:p14="http://schemas.microsoft.com/office/powerpoint/2010/main" val="1546013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BDAB6FE1-A930-C3DA-BADF-ED3933A39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" y="1149350"/>
            <a:ext cx="10795000" cy="4559300"/>
          </a:xfrm>
          <a:prstGeom prst="rect">
            <a:avLst/>
          </a:pr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812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2C467-CBBE-5DD8-8572-0536DAD15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Patient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422A9-D2B2-5FC0-BA75-1A5B4DF5B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12121"/>
                </a:solidFill>
                <a:effectLst/>
              </a:rPr>
              <a:t>From this definition, healthcare providers can see that they need to support the health literacy of patients by providing health information in a manner that promotes comprehension and supports healthcare decision making. </a:t>
            </a:r>
          </a:p>
          <a:p>
            <a:r>
              <a:rPr lang="en-US" b="0" i="0" dirty="0">
                <a:solidFill>
                  <a:srgbClr val="212121"/>
                </a:solidFill>
                <a:effectLst/>
              </a:rPr>
              <a:t>By understanding the health literacy abilities of the </a:t>
            </a:r>
            <a:r>
              <a:rPr lang="en-US" dirty="0">
                <a:solidFill>
                  <a:srgbClr val="212121"/>
                </a:solidFill>
              </a:rPr>
              <a:t>Appalachian</a:t>
            </a:r>
            <a:r>
              <a:rPr lang="en-US" b="0" i="0" dirty="0">
                <a:solidFill>
                  <a:srgbClr val="212121"/>
                </a:solidFill>
                <a:effectLst/>
              </a:rPr>
              <a:t> population, nurses and other healthcare professionals can better develop education that supports comprehension and appropriate healthcare decision making.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909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E513-2F68-E4FC-03CF-115E797C6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Know…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54D1E-DC31-4F18-441A-04F603C7D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Appalachian people are less healthy than other parts of the country.</a:t>
            </a:r>
            <a:endParaRPr lang="en-US" baseline="30000" dirty="0"/>
          </a:p>
          <a:p>
            <a:r>
              <a:rPr lang="en-US" dirty="0"/>
              <a:t>Appalachian people are twice a likely to be uninsured.</a:t>
            </a:r>
          </a:p>
          <a:p>
            <a:r>
              <a:rPr lang="en-US" dirty="0"/>
              <a:t>Every mortality indicator is higher in the region than in the nation overall: heart disease is 17 percent higher; cancer is 10 percent higher; COPD is 27 percent higher; injury is 33 percent higher; stroke is 14 percent higher; and diabetes is 11 percent higher. </a:t>
            </a:r>
          </a:p>
          <a:p>
            <a:r>
              <a:rPr lang="en-US" dirty="0"/>
              <a:t>Years of Potential Life Lost is 40% higher in distressed regions of Appalachia than other parts of the country.</a:t>
            </a:r>
          </a:p>
        </p:txBody>
      </p:sp>
    </p:spTree>
    <p:extLst>
      <p:ext uri="{BB962C8B-B14F-4D97-AF65-F5344CB8AC3E}">
        <p14:creationId xmlns:p14="http://schemas.microsoft.com/office/powerpoint/2010/main" val="1224983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E5305-A7BB-BB9F-DE9E-57E8B4D9D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44C69-1AED-C0EE-CF0B-06C935317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Access to Healthcare</a:t>
            </a:r>
          </a:p>
          <a:p>
            <a:r>
              <a:rPr lang="en-US" dirty="0"/>
              <a:t>Higher rates of smoking: 25% vs 16%</a:t>
            </a:r>
          </a:p>
          <a:p>
            <a:r>
              <a:rPr lang="en-US" dirty="0"/>
              <a:t>Lower rates of education: 58% H.S. graduation rate in distressed Appalachia</a:t>
            </a:r>
          </a:p>
          <a:p>
            <a:r>
              <a:rPr lang="en-US" dirty="0"/>
              <a:t>Lower income: 20% poverty rate vs 11%</a:t>
            </a:r>
          </a:p>
          <a:p>
            <a:r>
              <a:rPr lang="en-US" dirty="0"/>
              <a:t>Culture</a:t>
            </a:r>
          </a:p>
          <a:p>
            <a:r>
              <a:rPr lang="en-US" dirty="0"/>
              <a:t>Health literacy</a:t>
            </a:r>
          </a:p>
        </p:txBody>
      </p:sp>
    </p:spTree>
    <p:extLst>
      <p:ext uri="{BB962C8B-B14F-4D97-AF65-F5344CB8AC3E}">
        <p14:creationId xmlns:p14="http://schemas.microsoft.com/office/powerpoint/2010/main" val="4019355661"/>
      </p:ext>
    </p:extLst>
  </p:cSld>
  <p:clrMapOvr>
    <a:masterClrMapping/>
  </p:clrMapOvr>
</p:sld>
</file>

<file path=ppt/theme/theme1.xml><?xml version="1.0" encoding="utf-8"?>
<a:theme xmlns:a="http://schemas.openxmlformats.org/drawingml/2006/main" name="ETSU_QCOM">
  <a:themeElements>
    <a:clrScheme name="ETS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41E42"/>
      </a:accent1>
      <a:accent2>
        <a:srgbClr val="FFC72C"/>
      </a:accent2>
      <a:accent3>
        <a:srgbClr val="5E8AB4"/>
      </a:accent3>
      <a:accent4>
        <a:srgbClr val="F8E08E"/>
      </a:accent4>
      <a:accent5>
        <a:srgbClr val="789D4A"/>
      </a:accent5>
      <a:accent6>
        <a:srgbClr val="C6AA76"/>
      </a:accent6>
      <a:hlink>
        <a:srgbClr val="0563C1"/>
      </a:hlink>
      <a:folHlink>
        <a:srgbClr val="954F72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TSU_QCOM" id="{FB48ECE0-ED3F-40A3-8A4A-D06A340224BD}" vid="{92879023-8721-447C-AC2B-EAC08F61C9E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AA37B33893347AD44FC942EFF518D" ma:contentTypeVersion="14" ma:contentTypeDescription="Create a new document." ma:contentTypeScope="" ma:versionID="07b4b8619ede78946c0f0671acda4a87">
  <xsd:schema xmlns:xsd="http://www.w3.org/2001/XMLSchema" xmlns:xs="http://www.w3.org/2001/XMLSchema" xmlns:p="http://schemas.microsoft.com/office/2006/metadata/properties" xmlns:ns3="fe6a1666-2650-4b47-8289-2a012f13852b" xmlns:ns4="ab303b1e-5f0a-4c74-80f9-f91c14462d82" targetNamespace="http://schemas.microsoft.com/office/2006/metadata/properties" ma:root="true" ma:fieldsID="4b642f5d12932d5530089fdd69f3e0b0" ns3:_="" ns4:_="">
    <xsd:import namespace="fe6a1666-2650-4b47-8289-2a012f13852b"/>
    <xsd:import namespace="ab303b1e-5f0a-4c74-80f9-f91c14462d8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EventHashCode" minOccurs="0"/>
                <xsd:element ref="ns4:MediaServiceGenerationTim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6a1666-2650-4b47-8289-2a012f13852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03b1e-5f0a-4c74-80f9-f91c14462d8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7568A6-1B34-4B8C-A84F-8FD1F4CF35F6}">
  <ds:schemaRefs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fe6a1666-2650-4b47-8289-2a012f13852b"/>
    <ds:schemaRef ds:uri="http://schemas.microsoft.com/office/infopath/2007/PartnerControls"/>
    <ds:schemaRef ds:uri="http://schemas.openxmlformats.org/package/2006/metadata/core-properties"/>
    <ds:schemaRef ds:uri="ab303b1e-5f0a-4c74-80f9-f91c14462d8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DEDADAA-FDBC-49B0-9520-C11FB9A698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069D35-3E0E-49AA-ABE8-6359D31696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6a1666-2650-4b47-8289-2a012f13852b"/>
    <ds:schemaRef ds:uri="ab303b1e-5f0a-4c74-80f9-f91c14462d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ETSU_QCOM</Template>
  <TotalTime>1824</TotalTime>
  <Words>847</Words>
  <Application>Microsoft Macintosh PowerPoint</Application>
  <PresentationFormat>Widescreen</PresentationFormat>
  <Paragraphs>76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Trebuchet MS</vt:lpstr>
      <vt:lpstr>ETSU_QCOM</vt:lpstr>
      <vt:lpstr>Health Literacy in Rural Appalachia</vt:lpstr>
      <vt:lpstr>Disclosures</vt:lpstr>
      <vt:lpstr>Objectives</vt:lpstr>
      <vt:lpstr>Define Health Literacy</vt:lpstr>
      <vt:lpstr>Health Literacy versus Health Knowledge</vt:lpstr>
      <vt:lpstr>PowerPoint Presentation</vt:lpstr>
      <vt:lpstr>Supporting Patient Needs</vt:lpstr>
      <vt:lpstr>What We Know…</vt:lpstr>
      <vt:lpstr>But Why?</vt:lpstr>
      <vt:lpstr>Culture</vt:lpstr>
      <vt:lpstr>Components of Health Literacy</vt:lpstr>
      <vt:lpstr>Literacy Levels</vt:lpstr>
      <vt:lpstr>National Distribution</vt:lpstr>
      <vt:lpstr>Identifying Literacy Levels</vt:lpstr>
      <vt:lpstr>General Approach</vt:lpstr>
      <vt:lpstr>Why is this Important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Click, Ivy A.</dc:creator>
  <cp:lastModifiedBy>Kincer II, Thomas G</cp:lastModifiedBy>
  <cp:revision>4</cp:revision>
  <dcterms:created xsi:type="dcterms:W3CDTF">2021-11-09T20:36:32Z</dcterms:created>
  <dcterms:modified xsi:type="dcterms:W3CDTF">2023-03-02T19:31:43Z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0x01010083BAA37B33893347AD44FC942EFF518D</vt:lpwstr>
  </property>
</Properties>
</file>